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33"/>
  </p:notesMasterIdLst>
  <p:handoutMasterIdLst>
    <p:handoutMasterId r:id="rId34"/>
  </p:handoutMasterIdLst>
  <p:sldIdLst>
    <p:sldId id="292" r:id="rId2"/>
    <p:sldId id="389" r:id="rId3"/>
    <p:sldId id="353" r:id="rId4"/>
    <p:sldId id="355" r:id="rId5"/>
    <p:sldId id="390" r:id="rId6"/>
    <p:sldId id="392" r:id="rId7"/>
    <p:sldId id="360" r:id="rId8"/>
    <p:sldId id="361" r:id="rId9"/>
    <p:sldId id="362" r:id="rId10"/>
    <p:sldId id="363" r:id="rId11"/>
    <p:sldId id="364" r:id="rId12"/>
    <p:sldId id="365" r:id="rId13"/>
    <p:sldId id="391" r:id="rId14"/>
    <p:sldId id="393" r:id="rId15"/>
    <p:sldId id="366" r:id="rId16"/>
    <p:sldId id="367" r:id="rId17"/>
    <p:sldId id="368" r:id="rId18"/>
    <p:sldId id="369" r:id="rId19"/>
    <p:sldId id="370" r:id="rId20"/>
    <p:sldId id="371" r:id="rId21"/>
    <p:sldId id="373" r:id="rId22"/>
    <p:sldId id="374" r:id="rId23"/>
    <p:sldId id="375" r:id="rId24"/>
    <p:sldId id="376" r:id="rId25"/>
    <p:sldId id="377" r:id="rId26"/>
    <p:sldId id="378" r:id="rId27"/>
    <p:sldId id="379" r:id="rId28"/>
    <p:sldId id="380" r:id="rId29"/>
    <p:sldId id="381" r:id="rId30"/>
    <p:sldId id="382" r:id="rId31"/>
    <p:sldId id="351" r:id="rId32"/>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48"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715"/>
    <a:srgbClr val="ACC700"/>
    <a:srgbClr val="003399"/>
    <a:srgbClr val="FFFFFF"/>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9" autoAdjust="0"/>
    <p:restoredTop sz="87907" autoAdjust="0"/>
  </p:normalViewPr>
  <p:slideViewPr>
    <p:cSldViewPr>
      <p:cViewPr varScale="1">
        <p:scale>
          <a:sx n="111" d="100"/>
          <a:sy n="111" d="100"/>
        </p:scale>
        <p:origin x="691" y="72"/>
      </p:cViewPr>
      <p:guideLst>
        <p:guide orient="horz" pos="2754"/>
        <p:guide pos="5148"/>
        <p:guide pos="340"/>
        <p:guide orient="horz" pos="577"/>
      </p:guideLst>
    </p:cSldViewPr>
  </p:slideViewPr>
  <p:notesTextViewPr>
    <p:cViewPr>
      <p:scale>
        <a:sx n="1" d="1"/>
        <a:sy n="1" d="1"/>
      </p:scale>
      <p:origin x="0" y="0"/>
    </p:cViewPr>
  </p:notesTextViewPr>
  <p:notesViewPr>
    <p:cSldViewPr>
      <p:cViewPr varScale="1">
        <p:scale>
          <a:sx n="51" d="100"/>
          <a:sy n="51" d="100"/>
        </p:scale>
        <p:origin x="1718"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07/10/2024</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07/10/2024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sha.europa.eu/en/publications/factsheets/87"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ircabc.europa.eu/ui/group/fea534f4-2590-4490-bca6-504782b47c79/library/341d5e56-dc0c-41ce-ba77-be660f3cf810/detail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cohs.ca/oshanswers/ergonomics/office/chair_adjusting.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wh.on.ca/newsletters/at-work/100/setting-up-temporary-home-office?utm_source=iwhnews&amp;utm_medium=email&amp;utm_campaign=iwhnews-2020-0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cohs.ca/oshanswers/ergonomics/office/vdtcolor.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cohs.ca/oshanswers/ergonomics/office/mouse/mouse_selection.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cohs.ca/oshanswers/ergonomics/lighting_general.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oshwiki.eu/wiki/Ligh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cohs.ca/oshanswers/phys_agents/thermal_comfort.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shwiki.eu/wiki/Promoting_moving_and_exercise_at_work_to_avoid_prolonged_standing_and_sittin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oshwiki.eu/wiki/Recommendations_and_interventions_to_decrease_physical_inactivity_at_work"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oshwiki.eu/wiki/Promoting_moving_and_exercise_at_work_to_avoid_prolonged_standing_and_sittin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oshwiki.eu/wiki/Recommendations_and_interventions_to_decrease_physical_inactivity_at_work"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cohs.ca/oshanswers/ergonomics/office/stretching.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oshwiki.eu/wiki/Recommendations_and_interventions_to_decrease_physical_inactivity_at_work" TargetMode="External"/><Relationship Id="rId4" Type="http://schemas.openxmlformats.org/officeDocument/2006/relationships/hyperlink" Target="https://oshwiki.eu/wiki/Promoting_moving_and_exercise_at_work_to_avoid_prolonged_standing_and_sittin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oshwiki.eu/wiki/Work-life_balance_%E2%80%93_Managing_the_interface_between_family_and_working_lif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publications/e-fact-33-risk-assessment-teleworkers/view"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osha.europa.eu/en/publications/body-and-hazard-mapping-prevention-musculoskeletal-disorders-msd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wiki.eu/wiki/Risk_factors_for_musculoskeletal_disorders_development:_hand-arm_tasks,_repetitive_wor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sl-SI" sz="1200">
                <a:latin typeface="Calibri" panose="020F0502020204030204" pitchFamily="34" charset="0"/>
                <a:cs typeface="Calibri" panose="020F0502020204030204" pitchFamily="34" charset="0"/>
              </a:rPr>
              <a:t>Nasveti v tej predstavitvi PowerPoint so primeri dobre prakse, namenjeni predvsem tistim, ki delajo od doma. Niso nujno obvezni ali ustrezni za vse zaposlene, ki delajo od doma. Njihova ustreznost je odvisna od posebnosti posameznega zaposlenega, ki dela od doma/domačega okolja, v katerem poteka delo na daljavo/podjetja in rezultatov ocen tveganja.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DD4C7-C698-4A80-B76C-A9FD8901965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65508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a:t>
            </a:r>
            <a:r>
              <a:rPr lang="fr-FR" sz="1200" kern="1200" dirty="0">
                <a:solidFill>
                  <a:schemeClr val="tx1"/>
                </a:solidFill>
                <a:effectLst/>
                <a:latin typeface="+mn-lt"/>
                <a:ea typeface="+mn-ea"/>
                <a:cs typeface="+mn-cs"/>
              </a:rPr>
              <a:t>Psychosocial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risk</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factors</a:t>
            </a:r>
            <a:r>
              <a:rPr lang="fr-FR" sz="1200" kern="1200" baseline="0" dirty="0">
                <a:solidFill>
                  <a:schemeClr val="tx1"/>
                </a:solidFill>
                <a:effectLst/>
                <a:latin typeface="+mn-lt"/>
                <a:ea typeface="+mn-ea"/>
                <a:cs typeface="+mn-cs"/>
              </a:rPr>
              <a:t> for </a:t>
            </a:r>
            <a:r>
              <a:rPr lang="fr-FR" sz="1200" kern="1200" baseline="0" dirty="0" err="1">
                <a:solidFill>
                  <a:schemeClr val="tx1"/>
                </a:solidFill>
                <a:effectLst/>
                <a:latin typeface="+mn-lt"/>
                <a:ea typeface="+mn-ea"/>
                <a:cs typeface="+mn-cs"/>
              </a:rPr>
              <a:t>musculoskeletal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disorders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https://oshwiki.eu/wiki/Psychosocial_risk_factors_for_musculoskeletal_disorders_(MSDs)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3697619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2625190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Workforce diversity and risk assessment:</a:t>
            </a:r>
            <a:r>
              <a:rPr lang="en-US" baseline="0" dirty="0">
                <a:solidFill>
                  <a:schemeClr val="bg1"/>
                </a:solidFill>
              </a:rPr>
              <a:t> ensuring everyone is covered. Summary of an Agency report. Facts 87.</a:t>
            </a:r>
            <a:r>
              <a:rPr lang="en-US" dirty="0">
                <a:solidFill>
                  <a:schemeClr val="bg1"/>
                </a:solidFill>
              </a:rPr>
              <a:t> </a:t>
            </a:r>
            <a:r>
              <a:rPr lang="da-DK" sz="1200" b="0" u="sng" kern="1200" dirty="0">
                <a:solidFill>
                  <a:schemeClr val="tx1"/>
                </a:solidFill>
                <a:effectLst/>
                <a:latin typeface="+mn-lt"/>
                <a:ea typeface="+mn-ea"/>
                <a:cs typeface="+mn-cs"/>
                <a:hlinkClick r:id="rId3"/>
              </a:rPr>
              <a:t>https://osha.europa.eu/en/publications/factsheets/87</a:t>
            </a:r>
            <a:endParaRPr lang="da-DK" sz="1200" b="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SLIC –  Senior</a:t>
            </a:r>
            <a:r>
              <a:rPr lang="en-US" baseline="0" dirty="0">
                <a:solidFill>
                  <a:schemeClr val="bg1"/>
                </a:solidFill>
              </a:rPr>
              <a:t> </a:t>
            </a:r>
            <a:r>
              <a:rPr lang="en-US" baseline="0" dirty="0" err="1">
                <a:solidFill>
                  <a:schemeClr val="bg1"/>
                </a:solidFill>
              </a:rPr>
              <a:t>Labour</a:t>
            </a:r>
            <a:r>
              <a:rPr lang="en-US" baseline="0" dirty="0">
                <a:solidFill>
                  <a:schemeClr val="bg1"/>
                </a:solidFill>
              </a:rPr>
              <a:t> Inspectors´ Committee. Principles for </a:t>
            </a:r>
            <a:r>
              <a:rPr lang="en-US" baseline="0" dirty="0" err="1">
                <a:solidFill>
                  <a:schemeClr val="bg1"/>
                </a:solidFill>
              </a:rPr>
              <a:t>Labour</a:t>
            </a:r>
            <a:r>
              <a:rPr lang="en-US" baseline="0" dirty="0">
                <a:solidFill>
                  <a:schemeClr val="bg1"/>
                </a:solidFill>
              </a:rPr>
              <a:t> Inspectors. With Regard to Diversity-Sensitive Risk Assessment, Particularly as regards Age, Gender and other demographic characteristics. Non-binding publication for EU </a:t>
            </a:r>
            <a:r>
              <a:rPr lang="en-US" baseline="0" dirty="0" err="1">
                <a:solidFill>
                  <a:schemeClr val="bg1"/>
                </a:solidFill>
              </a:rPr>
              <a:t>Labour</a:t>
            </a:r>
            <a:r>
              <a:rPr lang="en-US" baseline="0" dirty="0">
                <a:solidFill>
                  <a:schemeClr val="bg1"/>
                </a:solidFill>
              </a:rPr>
              <a:t> Inspectors.</a:t>
            </a:r>
            <a:endParaRPr lang="en-GB" sz="1200" u="none" kern="1200" baseline="0" dirty="0">
              <a:solidFill>
                <a:schemeClr val="tx1"/>
              </a:solidFill>
              <a:effectLst/>
              <a:latin typeface="+mn-lt"/>
              <a:ea typeface="+mn-ea"/>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4"/>
              </a:rPr>
              <a:t>https://circabc.europa.eu/ui/group/fea534f4-2590-4490-bca6-504782b47c79/library/341d5e56-dc0c-41ce-ba77-be660f3cf810/details</a:t>
            </a:r>
            <a:r>
              <a:rPr lang="en-GB" sz="1200" kern="1200" dirty="0">
                <a:solidFill>
                  <a:schemeClr val="tx1"/>
                </a:solidFill>
                <a:effectLst/>
                <a:latin typeface="+mn-lt"/>
                <a:ea typeface="+mn-ea"/>
                <a:cs typeface="+mn-cs"/>
              </a:rPr>
              <a:t> </a:t>
            </a:r>
          </a:p>
          <a:p>
            <a:r>
              <a:rPr lang="en-US" dirty="0">
                <a:solidFill>
                  <a:schemeClr val="bg1"/>
                </a:solidFill>
              </a:rPr>
              <a:t>EU-OSHA – European Agency for Safety and Health at Work. Including gender issues in risk assessment. Facts 43. </a:t>
            </a:r>
            <a:r>
              <a:rPr lang="da-DK" sz="1200" kern="1200" dirty="0">
                <a:solidFill>
                  <a:schemeClr val="tx1"/>
                </a:solidFill>
                <a:effectLst/>
                <a:latin typeface="+mn-lt"/>
                <a:ea typeface="+mn-ea"/>
                <a:cs typeface="+mn-cs"/>
              </a:rPr>
              <a:t>https://osha.europa.eu/en/publications/factsheet-43-including-gender-issues-risk-assessment</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417537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15</a:t>
            </a:fld>
            <a:endParaRPr lang="en-GB"/>
          </a:p>
        </p:txBody>
      </p:sp>
    </p:spTree>
    <p:extLst>
      <p:ext uri="{BB962C8B-B14F-4D97-AF65-F5344CB8AC3E}">
        <p14:creationId xmlns:p14="http://schemas.microsoft.com/office/powerpoint/2010/main" val="2751274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Canadian Centre for Occupational Health and Safety. OSH Answer Fact Sheets: How to Adjust Office Chairs. </a:t>
            </a:r>
            <a:r>
              <a:rPr lang="en-GB" sz="1200" u="sng" dirty="0">
                <a:hlinkClick r:id="rId3"/>
              </a:rPr>
              <a:t>https://www.ccohs.ca/oshanswers/ergonomics/office/chair_adjusting.html</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Institute for Work &amp; Health. Setting up a temporary home office. </a:t>
            </a:r>
            <a:r>
              <a:rPr lang="en-GB" sz="1200" u="sng" dirty="0">
                <a:hlinkClick r:id="rId4"/>
              </a:rPr>
              <a:t>https://www.iwh.on.ca/newsletters/at-work/100/setting-up-temporary-home-office?utm_source=iwhnews&amp;utm_medium=email&amp;utm_campaign=iwhnews-2020-04</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386713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500033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Canadian Centre for Occupational Health and Safety. OSH Answers Fact Sheets. Computer Monitors and Display Colours.  </a:t>
            </a:r>
            <a:r>
              <a:rPr lang="en-GB" sz="1200" u="sng" kern="1200" dirty="0">
                <a:solidFill>
                  <a:schemeClr val="tx1"/>
                </a:solidFill>
                <a:effectLst/>
                <a:latin typeface="+mn-lt"/>
                <a:ea typeface="+mn-ea"/>
                <a:cs typeface="+mn-cs"/>
                <a:hlinkClick r:id="rId3"/>
              </a:rPr>
              <a:t>https://www.ccohs.ca/oshanswers/ergonomics/office/vdtcolor.html</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2192429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Canadian Centre for Occupational Health and Safety. OSH Answers Fact Sheets. Computer Mouse – Selection and Use. </a:t>
            </a:r>
            <a:r>
              <a:rPr lang="en-GB" sz="1200" u="sng" kern="1200" dirty="0">
                <a:solidFill>
                  <a:schemeClr val="tx1"/>
                </a:solidFill>
                <a:effectLst/>
                <a:latin typeface="+mn-lt"/>
                <a:ea typeface="+mn-ea"/>
                <a:cs typeface="+mn-cs"/>
                <a:hlinkClick r:id="rId3"/>
              </a:rPr>
              <a:t>https://www.ccohs.ca/oshanswers/ergonomics/office/mouse/mouse_selection.html</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19</a:t>
            </a:fld>
            <a:endParaRPr lang="en-GB"/>
          </a:p>
        </p:txBody>
      </p:sp>
    </p:spTree>
    <p:extLst>
      <p:ext uri="{BB962C8B-B14F-4D97-AF65-F5344CB8AC3E}">
        <p14:creationId xmlns:p14="http://schemas.microsoft.com/office/powerpoint/2010/main" val="81809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334452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Canadian Centre for Occupational Health and Safety. OSH Answers Fact Sheets. Lighting Ergonomics – General. </a:t>
            </a:r>
            <a:r>
              <a:rPr lang="en-GB" sz="1200" u="sng" dirty="0">
                <a:hlinkClick r:id="rId3"/>
              </a:rPr>
              <a:t>https://www.ccohs.ca/oshanswers/ergonomics/lighting_general.html</a:t>
            </a:r>
            <a:r>
              <a:rPr lang="en-GB" sz="1200" dirty="0"/>
              <a:t>. </a:t>
            </a:r>
          </a:p>
          <a:p>
            <a:r>
              <a:rPr lang="en-US" dirty="0">
                <a:solidFill>
                  <a:schemeClr val="bg1"/>
                </a:solidFill>
              </a:rPr>
              <a:t>EU-OSHA – European Agency for Safety and Health at Work,</a:t>
            </a:r>
            <a:r>
              <a:rPr lang="en-GB" sz="1200" dirty="0"/>
              <a:t> Lighting. </a:t>
            </a:r>
            <a:r>
              <a:rPr lang="fr-FR" sz="1200" u="sng" dirty="0">
                <a:hlinkClick r:id="rId4"/>
              </a:rPr>
              <a:t>https://oshwiki.eu/wiki/Lighting</a:t>
            </a:r>
            <a:r>
              <a:rPr lang="en-GB" sz="1200" dirty="0"/>
              <a:t>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21</a:t>
            </a:fld>
            <a:endParaRPr lang="en-GB"/>
          </a:p>
        </p:txBody>
      </p:sp>
    </p:spTree>
    <p:extLst>
      <p:ext uri="{BB962C8B-B14F-4D97-AF65-F5344CB8AC3E}">
        <p14:creationId xmlns:p14="http://schemas.microsoft.com/office/powerpoint/2010/main" val="291157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dirty="0"/>
          </a:p>
        </p:txBody>
      </p:sp>
    </p:spTree>
    <p:extLst>
      <p:ext uri="{BB962C8B-B14F-4D97-AF65-F5344CB8AC3E}">
        <p14:creationId xmlns:p14="http://schemas.microsoft.com/office/powerpoint/2010/main" val="256568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Canadian Centre for Occupational Health and Safety. OSH Answers Fact Sheets. Thermal Comfort for Office Work. </a:t>
            </a:r>
            <a:r>
              <a:rPr lang="en-GB" sz="1200" u="sng" dirty="0">
                <a:hlinkClick r:id="rId3"/>
              </a:rPr>
              <a:t>https://www.ccohs.ca/oshanswers/phys_agents/thermal_comfort.html</a:t>
            </a:r>
            <a:r>
              <a:rPr lang="en-GB" sz="1200" dirty="0"/>
              <a:t>.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4229342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2022841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a:t>
            </a:r>
            <a:r>
              <a:rPr lang="en-US" baseline="0" dirty="0">
                <a:solidFill>
                  <a:schemeClr val="bg1"/>
                </a:solidFill>
              </a:rPr>
              <a:t> </a:t>
            </a:r>
            <a:r>
              <a:rPr lang="en-GB" sz="1200" dirty="0"/>
              <a:t>Promoting moving and exercise at work to avoid prolonged standing and sitting. </a:t>
            </a:r>
            <a:r>
              <a:rPr lang="fr-FR" sz="1200" u="sng" kern="1200" dirty="0">
                <a:solidFill>
                  <a:schemeClr val="tx1"/>
                </a:solidFill>
                <a:effectLst/>
                <a:latin typeface="+mn-lt"/>
                <a:ea typeface="+mn-ea"/>
                <a:cs typeface="+mn-cs"/>
                <a:hlinkClick r:id="rId3"/>
              </a:rPr>
              <a:t>https://oshwiki.eu/wiki/Promoting_moving_and_exercise_at_work_to_avoid_prolonged_standing_and_sitting</a:t>
            </a:r>
            <a:r>
              <a:rPr lang="fr-FR"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EU-OSHA – European Agency for Safety and Health at Work.</a:t>
            </a:r>
            <a:r>
              <a:rPr lang="en-US" baseline="0" dirty="0">
                <a:solidFill>
                  <a:schemeClr val="bg1"/>
                </a:solidFill>
              </a:rPr>
              <a:t> </a:t>
            </a:r>
            <a:r>
              <a:rPr lang="en-GB" sz="1200" dirty="0"/>
              <a:t>Recommendations</a:t>
            </a:r>
            <a:r>
              <a:rPr lang="en-GB" sz="1200" baseline="0" dirty="0"/>
              <a:t> and interventions to decrease physical inactivity at work</a:t>
            </a:r>
            <a:r>
              <a:rPr lang="en-GB" sz="1200" dirty="0"/>
              <a:t>. </a:t>
            </a:r>
            <a:r>
              <a:rPr lang="en-GB" sz="1200" baseline="0" dirty="0"/>
              <a:t> </a:t>
            </a:r>
            <a:r>
              <a:rPr lang="fr-FR" sz="1200" u="sng" kern="1200" dirty="0">
                <a:solidFill>
                  <a:schemeClr val="tx1"/>
                </a:solidFill>
                <a:effectLst/>
                <a:latin typeface="+mn-lt"/>
                <a:ea typeface="+mn-ea"/>
                <a:cs typeface="+mn-cs"/>
                <a:hlinkClick r:id="rId4"/>
              </a:rPr>
              <a:t>https://oshwiki.eu/wiki/Recommendations_and_interventions_to_decrease_physical_inactivity_at_work</a:t>
            </a:r>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4033651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a:t>
            </a:r>
            <a:r>
              <a:rPr lang="en-US" baseline="0" dirty="0">
                <a:solidFill>
                  <a:schemeClr val="bg1"/>
                </a:solidFill>
              </a:rPr>
              <a:t> </a:t>
            </a:r>
            <a:r>
              <a:rPr lang="en-GB" sz="1200" dirty="0"/>
              <a:t>Promoting moving and exercise at work to avoid prolonged standing and sitting. </a:t>
            </a:r>
            <a:r>
              <a:rPr lang="fr-FR" sz="1200" u="sng" kern="1200" dirty="0">
                <a:solidFill>
                  <a:schemeClr val="tx1"/>
                </a:solidFill>
                <a:effectLst/>
                <a:latin typeface="+mn-lt"/>
                <a:ea typeface="+mn-ea"/>
                <a:cs typeface="+mn-cs"/>
                <a:hlinkClick r:id="rId3"/>
              </a:rPr>
              <a:t>https://oshwiki.eu/wiki/Promoting_moving_and_exercise_at_work_to_avoid_prolonged_standing_and_sitting</a:t>
            </a:r>
            <a:r>
              <a:rPr lang="fr-FR"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EU-OSHA – European Agency for Safety and Health at Work.</a:t>
            </a:r>
            <a:r>
              <a:rPr lang="en-US" baseline="0" dirty="0">
                <a:solidFill>
                  <a:schemeClr val="bg1"/>
                </a:solidFill>
              </a:rPr>
              <a:t> </a:t>
            </a:r>
            <a:r>
              <a:rPr lang="en-GB" sz="1200" dirty="0"/>
              <a:t>Recommendations</a:t>
            </a:r>
            <a:r>
              <a:rPr lang="en-GB" sz="1200" baseline="0" dirty="0"/>
              <a:t> and interventions to decrease physical inactivity at work</a:t>
            </a:r>
            <a:r>
              <a:rPr lang="en-GB" sz="1200" dirty="0"/>
              <a:t>. </a:t>
            </a:r>
            <a:r>
              <a:rPr lang="fr-FR" sz="1200" u="sng" kern="1200" dirty="0">
                <a:solidFill>
                  <a:schemeClr val="tx1"/>
                </a:solidFill>
                <a:effectLst/>
                <a:latin typeface="+mn-lt"/>
                <a:ea typeface="+mn-ea"/>
                <a:cs typeface="+mn-cs"/>
                <a:hlinkClick r:id="rId4"/>
              </a:rPr>
              <a:t>https://oshwiki.eu/wiki/Recommendations_and_interventions_to_decrease_physical_inactivity_at_work</a:t>
            </a:r>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2636576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Canadian Centre for Occupational Health and Safety. OSH Answers Fact Sheets. Stretching – At the Workstation. </a:t>
            </a:r>
            <a:r>
              <a:rPr lang="en-GB" sz="1200" u="sng" dirty="0">
                <a:hlinkClick r:id="rId3"/>
              </a:rPr>
              <a:t>https://www.ccohs.ca/oshanswers/ergonomics/office/stretching.html</a:t>
            </a:r>
            <a:r>
              <a:rPr lang="en-GB" sz="1200" dirty="0"/>
              <a:t>.</a:t>
            </a:r>
          </a:p>
          <a:p>
            <a:r>
              <a:rPr lang="en-US" dirty="0">
                <a:solidFill>
                  <a:schemeClr val="bg1"/>
                </a:solidFill>
              </a:rPr>
              <a:t>EU-OSHA – European Agency for Safety and Health at Work.</a:t>
            </a:r>
            <a:r>
              <a:rPr lang="en-US" baseline="0" dirty="0">
                <a:solidFill>
                  <a:schemeClr val="bg1"/>
                </a:solidFill>
              </a:rPr>
              <a:t> </a:t>
            </a:r>
            <a:r>
              <a:rPr lang="en-GB" sz="1200" dirty="0"/>
              <a:t>Promoting moving and exercise at work to avoid prolonged standing and sitting. </a:t>
            </a:r>
            <a:r>
              <a:rPr lang="fr-FR" sz="1200" u="sng" kern="1200" dirty="0">
                <a:solidFill>
                  <a:schemeClr val="tx1"/>
                </a:solidFill>
                <a:effectLst/>
                <a:latin typeface="+mn-lt"/>
                <a:ea typeface="+mn-ea"/>
                <a:cs typeface="+mn-cs"/>
                <a:hlinkClick r:id="rId4"/>
              </a:rPr>
              <a:t>https://oshwiki.eu/wiki/Promoting_moving_and_exercise_at_work_to_avoid_prolonged_standing_and_sitting</a:t>
            </a:r>
            <a:r>
              <a:rPr lang="fr-FR"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EU-OSHA – European Agency for Safety and Health at Work.</a:t>
            </a:r>
            <a:r>
              <a:rPr lang="en-US" baseline="0" dirty="0">
                <a:solidFill>
                  <a:schemeClr val="bg1"/>
                </a:solidFill>
              </a:rPr>
              <a:t> </a:t>
            </a:r>
            <a:r>
              <a:rPr lang="en-GB" sz="1200" dirty="0"/>
              <a:t>Recommendations</a:t>
            </a:r>
            <a:r>
              <a:rPr lang="en-GB" sz="1200" baseline="0" dirty="0"/>
              <a:t> and interventions to decrease physical inactivity at work</a:t>
            </a:r>
            <a:r>
              <a:rPr lang="en-GB" sz="1200" dirty="0"/>
              <a:t>. </a:t>
            </a:r>
            <a:r>
              <a:rPr lang="fr-FR" sz="1200" u="sng" kern="1200" dirty="0">
                <a:solidFill>
                  <a:schemeClr val="tx1"/>
                </a:solidFill>
                <a:effectLst/>
                <a:latin typeface="+mn-lt"/>
                <a:ea typeface="+mn-ea"/>
                <a:cs typeface="+mn-cs"/>
                <a:hlinkClick r:id="rId5"/>
              </a:rPr>
              <a:t>https://oshwiki.eu/wiki/Recommendations_and_interventions_to_decrease_physical_inactivity_at_work</a:t>
            </a:r>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673663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Practical tips to make home-based telework as healthy, safe and effective as possible.</a:t>
            </a:r>
            <a:r>
              <a:rPr lang="en-GB" baseline="0" dirty="0"/>
              <a:t> </a:t>
            </a:r>
            <a:r>
              <a:rPr lang="en-GB" dirty="0"/>
              <a:t>https://oshwiki.eu/wiki/Practical_tips_to_make_home-based_telework_as_healthy,_safe_and_effective_as_possible </a:t>
            </a:r>
          </a:p>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Work-life balance – Managing the interface between family and working life. </a:t>
            </a:r>
            <a:r>
              <a:rPr lang="en-GB" dirty="0"/>
              <a:t> </a:t>
            </a:r>
            <a:r>
              <a:rPr lang="fr-FR" u="sng" dirty="0">
                <a:hlinkClick r:id="rId3"/>
              </a:rPr>
              <a:t>https://oshwiki.eu/wiki/Work-life_balance_%E2%80%93_Managing_the_interface_between_family_and_working_life</a:t>
            </a:r>
            <a:r>
              <a:rPr lang="en-GB" dirty="0"/>
              <a:t>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27</a:t>
            </a:fld>
            <a:endParaRPr lang="en-GB"/>
          </a:p>
        </p:txBody>
      </p:sp>
    </p:spTree>
    <p:extLst>
      <p:ext uri="{BB962C8B-B14F-4D97-AF65-F5344CB8AC3E}">
        <p14:creationId xmlns:p14="http://schemas.microsoft.com/office/powerpoint/2010/main" val="3022890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28</a:t>
            </a:fld>
            <a:endParaRPr lang="en-GB"/>
          </a:p>
        </p:txBody>
      </p:sp>
    </p:spTree>
    <p:extLst>
      <p:ext uri="{BB962C8B-B14F-4D97-AF65-F5344CB8AC3E}">
        <p14:creationId xmlns:p14="http://schemas.microsoft.com/office/powerpoint/2010/main" val="364357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Practical tips to make home-based telework as healthy, safe and effective as possible.</a:t>
            </a:r>
            <a:r>
              <a:rPr lang="en-GB" baseline="0" dirty="0"/>
              <a:t> </a:t>
            </a:r>
            <a:r>
              <a:rPr lang="en-GB" dirty="0"/>
              <a:t>https://oshwiki.eu/wiki/Practical_tips_to_make_home-based_telework_as_healthy,_safe_and_effective_as_possible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29</a:t>
            </a:fld>
            <a:endParaRPr lang="en-GB"/>
          </a:p>
        </p:txBody>
      </p:sp>
    </p:spTree>
    <p:extLst>
      <p:ext uri="{BB962C8B-B14F-4D97-AF65-F5344CB8AC3E}">
        <p14:creationId xmlns:p14="http://schemas.microsoft.com/office/powerpoint/2010/main" val="2634071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30</a:t>
            </a:fld>
            <a:endParaRPr lang="en-GB"/>
          </a:p>
        </p:txBody>
      </p:sp>
    </p:spTree>
    <p:extLst>
      <p:ext uri="{BB962C8B-B14F-4D97-AF65-F5344CB8AC3E}">
        <p14:creationId xmlns:p14="http://schemas.microsoft.com/office/powerpoint/2010/main" val="486266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t-IT" sz="1200" b="0" dirty="0">
                <a:solidFill>
                  <a:srgbClr val="ACC700"/>
                </a:solidFill>
              </a:rPr>
              <a:t>© European Agency for Safety and Health at Work, 2020</a:t>
            </a:r>
          </a:p>
          <a:p>
            <a:pPr marL="0" indent="0">
              <a:buNone/>
            </a:pPr>
            <a:r>
              <a:rPr lang="it-IT" sz="1200" b="0" dirty="0">
                <a:solidFill>
                  <a:srgbClr val="ACC700"/>
                </a:solidFill>
              </a:rPr>
              <a:t>Reproduction is authorised provided the source is acknowledged.</a:t>
            </a:r>
          </a:p>
          <a:p>
            <a:pPr marL="0" indent="0">
              <a:buNone/>
            </a:pPr>
            <a:r>
              <a:rPr lang="it-IT" sz="1200" b="0" dirty="0">
                <a:solidFill>
                  <a:srgbClr val="ACC700"/>
                </a:solidFill>
              </a:rPr>
              <a:t>For any use or reproduction of photos or other material that is not under the copyright of EU-OSHA, permission must be sought directly from the copyright holders.</a:t>
            </a:r>
          </a:p>
          <a:p>
            <a:endParaRPr lang="fr-FR" dirty="0"/>
          </a:p>
        </p:txBody>
      </p:sp>
      <p:sp>
        <p:nvSpPr>
          <p:cNvPr id="4" name="Slide Number Placeholder 3"/>
          <p:cNvSpPr>
            <a:spLocks noGrp="1"/>
          </p:cNvSpPr>
          <p:nvPr>
            <p:ph type="sldNum" sz="quarter" idx="10"/>
          </p:nvPr>
        </p:nvSpPr>
        <p:spPr/>
        <p:txBody>
          <a:bodyPr/>
          <a:lstStyle/>
          <a:p>
            <a:fld id="{493DD4C7-C698-4A80-B76C-A9FD89019653}" type="slidenum">
              <a:rPr lang="en-GB" smtClean="0"/>
              <a:t>31</a:t>
            </a:fld>
            <a:endParaRPr lang="en-GB"/>
          </a:p>
        </p:txBody>
      </p:sp>
    </p:spTree>
    <p:extLst>
      <p:ext uri="{BB962C8B-B14F-4D97-AF65-F5344CB8AC3E}">
        <p14:creationId xmlns:p14="http://schemas.microsoft.com/office/powerpoint/2010/main" val="198620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a:t>
            </a:r>
            <a:r>
              <a:rPr lang="es-ES" dirty="0" err="1"/>
              <a:t>Practical</a:t>
            </a:r>
            <a:r>
              <a:rPr lang="es-ES" dirty="0"/>
              <a:t> </a:t>
            </a:r>
            <a:r>
              <a:rPr lang="es-ES" dirty="0" err="1"/>
              <a:t>tools</a:t>
            </a:r>
            <a:r>
              <a:rPr lang="es-ES" dirty="0"/>
              <a:t> and </a:t>
            </a:r>
            <a:r>
              <a:rPr lang="es-ES" dirty="0" err="1"/>
              <a:t>guidance</a:t>
            </a:r>
            <a:r>
              <a:rPr lang="es-ES" dirty="0"/>
              <a:t> </a:t>
            </a:r>
            <a:r>
              <a:rPr lang="es-ES" dirty="0" err="1"/>
              <a:t>MSDs</a:t>
            </a:r>
            <a:r>
              <a:rPr lang="es-ES" dirty="0"/>
              <a:t> </a:t>
            </a:r>
            <a:r>
              <a:rPr lang="es-ES" dirty="0" err="1"/>
              <a:t>database</a:t>
            </a:r>
            <a:r>
              <a:rPr lang="es-ES" dirty="0"/>
              <a:t>. </a:t>
            </a:r>
            <a:r>
              <a:rPr lang="es-ES" dirty="0" err="1"/>
              <a:t>Teleworking</a:t>
            </a:r>
            <a:r>
              <a:rPr lang="es-ES" dirty="0"/>
              <a:t> </a:t>
            </a:r>
            <a:r>
              <a:rPr lang="es-ES" dirty="0" err="1"/>
              <a:t>resources</a:t>
            </a:r>
            <a:r>
              <a:rPr lang="es-ES" dirty="0"/>
              <a:t>. </a:t>
            </a:r>
            <a:r>
              <a:rPr lang="es-ES" baseline="0" dirty="0"/>
              <a:t>https://healthy-workplaces.eu/en/tools-and-publications/practical-tools?f%5B0%5D=field_msd_priority_area%3A4986</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3</a:t>
            </a:fld>
            <a:endParaRPr lang="en-GB"/>
          </a:p>
        </p:txBody>
      </p:sp>
    </p:spTree>
    <p:extLst>
      <p:ext uri="{BB962C8B-B14F-4D97-AF65-F5344CB8AC3E}">
        <p14:creationId xmlns:p14="http://schemas.microsoft.com/office/powerpoint/2010/main" val="405187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60510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Musculoskeletal</a:t>
            </a:r>
            <a:r>
              <a:rPr lang="en-US" baseline="0" dirty="0">
                <a:solidFill>
                  <a:schemeClr val="bg1"/>
                </a:solidFill>
              </a:rPr>
              <a:t> disorders and telework. https://oshwiki.eu/wiki/Musculoskeletal_disorders_and_telework </a:t>
            </a:r>
            <a:endParaRPr lang="en-US" dirty="0">
              <a:solidFill>
                <a:schemeClr val="bg1"/>
              </a:solidFill>
            </a:endParaRPr>
          </a:p>
          <a:p>
            <a:r>
              <a:rPr lang="en-US" dirty="0">
                <a:solidFill>
                  <a:schemeClr val="bg1"/>
                </a:solidFill>
              </a:rPr>
              <a:t>EU-OSHA – European Agency for Safety and Health at Work. </a:t>
            </a:r>
            <a:r>
              <a:rPr lang="en-GB" dirty="0">
                <a:solidFill>
                  <a:schemeClr val="bg1"/>
                </a:solidFill>
              </a:rPr>
              <a:t>E-fact 33 Risk assessment for teleworkers. </a:t>
            </a:r>
            <a:r>
              <a:rPr lang="en-GB" baseline="0" dirty="0">
                <a:solidFill>
                  <a:schemeClr val="bg1"/>
                </a:solidFill>
              </a:rPr>
              <a:t> </a:t>
            </a:r>
            <a:r>
              <a:rPr lang="en-GB" u="sng" dirty="0">
                <a:hlinkClick r:id="rId3"/>
              </a:rPr>
              <a:t>https://osha.europa.eu/en/publications/e-fact-33-risk-assessment-teleworkers/view</a:t>
            </a:r>
            <a:r>
              <a:rPr lang="en-GB" dirty="0"/>
              <a:t>. </a:t>
            </a:r>
          </a:p>
          <a:p>
            <a:r>
              <a:rPr lang="en-US" dirty="0">
                <a:solidFill>
                  <a:schemeClr val="bg1"/>
                </a:solidFill>
              </a:rPr>
              <a:t>EU-OSHA – European Agency for Safety and Health at Work. </a:t>
            </a:r>
            <a:r>
              <a:rPr lang="en-GB" dirty="0">
                <a:solidFill>
                  <a:schemeClr val="bg1"/>
                </a:solidFill>
              </a:rPr>
              <a:t>Body and Hazard mapping in prevention of musculoskeletal disorders (MSDs). </a:t>
            </a:r>
            <a:r>
              <a:rPr lang="en-GB" u="sng" dirty="0">
                <a:hlinkClick r:id="rId4"/>
              </a:rPr>
              <a:t>https://osha.europa.eu/en/publications/body-and-hazard-mapping-prevention-musculoskeletal-disorders-msds</a:t>
            </a:r>
            <a:r>
              <a:rPr lang="en-GB" dirty="0"/>
              <a:t>.</a:t>
            </a:r>
          </a:p>
          <a:p>
            <a:r>
              <a:rPr lang="en-US" dirty="0">
                <a:solidFill>
                  <a:schemeClr val="bg1"/>
                </a:solidFill>
              </a:rPr>
              <a:t>EU-OSHA – European Agency for Safety and Health at Work. Risk Assessment for Musculoskeletal Disorders (MSDs). https://osha.europa.eu/sites/default/files/publications/documents/HWC20-22_RA-MSDs.pptx  </a:t>
            </a:r>
          </a:p>
          <a:p>
            <a:r>
              <a:rPr lang="en-US" dirty="0">
                <a:solidFill>
                  <a:schemeClr val="bg1"/>
                </a:solidFill>
              </a:rPr>
              <a:t>EU-OSHA – European Agency for Safety and Health at Work. Introduction to Musculoskeletal Disorders (MSDs) prevention</a:t>
            </a:r>
            <a:r>
              <a:rPr lang="en-US" baseline="0" dirty="0">
                <a:solidFill>
                  <a:schemeClr val="bg1"/>
                </a:solidFill>
              </a:rPr>
              <a:t>. https://osha.europa.eu/sites/default/files/publications/documents/HWC20-22_IntroductiontoMSDsprevention.pptx </a:t>
            </a:r>
          </a:p>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Practical tips to make home-based telework as healthy, safe and effective as possible.</a:t>
            </a:r>
            <a:r>
              <a:rPr lang="en-GB" baseline="0" dirty="0"/>
              <a:t> </a:t>
            </a:r>
            <a:r>
              <a:rPr lang="en-GB" dirty="0"/>
              <a:t>https://oshwiki.eu/wiki/Practical_tips_to_make_home-based_telework_as_healthy,_safe_and_effective_as_possible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135794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Risk factors</a:t>
            </a:r>
            <a:r>
              <a:rPr lang="en-US" baseline="0" dirty="0">
                <a:solidFill>
                  <a:schemeClr val="bg1"/>
                </a:solidFill>
              </a:rPr>
              <a:t> for musculoskeletal disorders development: hand-arm tasks, repetitive work. </a:t>
            </a:r>
            <a:r>
              <a:rPr lang="fr-FR" sz="1200" u="sng" kern="1200" dirty="0">
                <a:solidFill>
                  <a:schemeClr val="tx1"/>
                </a:solidFill>
                <a:effectLst/>
                <a:latin typeface="+mn-lt"/>
                <a:ea typeface="+mn-ea"/>
                <a:cs typeface="+mn-cs"/>
                <a:hlinkClick r:id="rId3"/>
              </a:rPr>
              <a:t>https://oshwiki.eu/wiki/Risk_factors_for_musculoskeletal_disorders_development:_hand-arm_tasks,_repetitive_work</a:t>
            </a:r>
            <a:endParaRPr lang="fr-FR" sz="1200" u="sng" kern="1200" dirty="0">
              <a:solidFill>
                <a:schemeClr val="tx1"/>
              </a:solidFill>
              <a:effectLst/>
              <a:latin typeface="+mn-lt"/>
              <a:ea typeface="+mn-ea"/>
              <a:cs typeface="+mn-cs"/>
            </a:endParaRPr>
          </a:p>
          <a:p>
            <a:r>
              <a:rPr lang="en-US" dirty="0">
                <a:solidFill>
                  <a:schemeClr val="bg1"/>
                </a:solidFill>
              </a:rPr>
              <a:t>EU-OSHA – European Agency for Safety and Health at Work. Risk factors</a:t>
            </a:r>
            <a:r>
              <a:rPr lang="en-US" baseline="0" dirty="0">
                <a:solidFill>
                  <a:schemeClr val="bg1"/>
                </a:solidFill>
              </a:rPr>
              <a:t> for musculoskeletal disorders – working postures. </a:t>
            </a:r>
            <a:r>
              <a:rPr lang="fr-FR" sz="1200" kern="1200" dirty="0">
                <a:solidFill>
                  <a:schemeClr val="tx1"/>
                </a:solidFill>
                <a:effectLst/>
                <a:latin typeface="+mn-lt"/>
                <a:ea typeface="+mn-ea"/>
                <a:cs typeface="+mn-cs"/>
              </a:rPr>
              <a:t>https://ohttps//oshwiki.eu/wiki/Risk_factors_for_musculoskeletal_disorders_%E2%80%94_working_postures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377140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82536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87270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28986561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file://localhost/Volumes/XRAID/Equipo%20Rojo/EU-OSHA/18-0115%20PPT%20templates%20update/PNG/FONDO-PORTADA-PATRON-EUOSHA-2011-16-9.png"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1800" b="1" i="0" cap="none" baseline="0"/>
            </a:lvl1pPr>
          </a:lstStyle>
          <a:p>
            <a:r>
              <a:rPr lang="en-GB" dirty="0"/>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51435" tIns="25718" rIns="51435" bIns="25718"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88" dirty="0"/>
          </a:p>
        </p:txBody>
      </p:sp>
      <p:pic>
        <p:nvPicPr>
          <p:cNvPr id="7" name="Bild 2" descr="111004_EU-OSHA_PPT_Corporate logo.png"/>
          <p:cNvPicPr>
            <a:picLocks noChangeAspect="1"/>
          </p:cNvPicPr>
          <p:nvPr/>
        </p:nvPicPr>
        <p:blipFill>
          <a:blip r:embed="rId4" cstate="print"/>
          <a:srcRect/>
          <a:stretch>
            <a:fillRect/>
          </a:stretch>
        </p:blipFill>
        <p:spPr bwMode="auto">
          <a:xfrm>
            <a:off x="444503" y="4131470"/>
            <a:ext cx="959147" cy="542925"/>
          </a:xfrm>
          <a:prstGeom prst="rect">
            <a:avLst/>
          </a:prstGeom>
          <a:noFill/>
          <a:ln w="9525">
            <a:noFill/>
            <a:miter lim="800000"/>
            <a:headEnd/>
            <a:tailEnd/>
          </a:ln>
        </p:spPr>
      </p:pic>
      <p:sp>
        <p:nvSpPr>
          <p:cNvPr id="10" name="Textplatzhalter 2"/>
          <p:cNvSpPr txBox="1">
            <a:spLocks/>
          </p:cNvSpPr>
          <p:nvPr/>
        </p:nvSpPr>
        <p:spPr>
          <a:xfrm>
            <a:off x="450853" y="4816801"/>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506" dirty="0"/>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013" baseline="0">
                <a:solidFill>
                  <a:schemeClr val="tx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edit Master subtitle style</a:t>
            </a:r>
            <a:endParaRPr lang="en-US" dirty="0"/>
          </a:p>
        </p:txBody>
      </p:sp>
      <p:pic>
        <p:nvPicPr>
          <p:cNvPr id="17" name="Bild 4" descr="111004_EU-OSHA_PPT_EU logo.png"/>
          <p:cNvPicPr>
            <a:picLocks noChangeAspect="1"/>
          </p:cNvPicPr>
          <p:nvPr/>
        </p:nvPicPr>
        <p:blipFill>
          <a:blip r:embed="rId5"/>
          <a:srcRect/>
          <a:stretch>
            <a:fillRect/>
          </a:stretch>
        </p:blipFill>
        <p:spPr bwMode="auto">
          <a:xfrm>
            <a:off x="4275138" y="4431507"/>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6"/>
          <a:srcRect/>
          <a:stretch>
            <a:fillRect/>
          </a:stretch>
        </p:blipFill>
        <p:spPr bwMode="auto">
          <a:xfrm>
            <a:off x="7596338" y="4212432"/>
            <a:ext cx="507853" cy="475060"/>
          </a:xfrm>
          <a:prstGeom prst="rect">
            <a:avLst/>
          </a:prstGeom>
          <a:noFill/>
          <a:ln w="9525">
            <a:noFill/>
            <a:miter lim="800000"/>
            <a:headEnd/>
            <a:tailEnd/>
          </a:ln>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1"/>
            <a:ext cx="694508" cy="5209298"/>
          </a:xfrm>
          <a:prstGeom prst="rect">
            <a:avLst/>
          </a:prstGeom>
        </p:spPr>
      </p:pic>
      <p:pic>
        <p:nvPicPr>
          <p:cNvPr id="3" name="Picture 2"/>
          <p:cNvPicPr>
            <a:picLocks noChangeAspect="1"/>
          </p:cNvPicPr>
          <p:nvPr userDrawn="1"/>
        </p:nvPicPr>
        <p:blipFill rotWithShape="1">
          <a:blip r:embed="rId9">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14" name="Bild 3">
            <a:extLst>
              <a:ext uri="{FF2B5EF4-FFF2-40B4-BE49-F238E27FC236}">
                <a16:creationId xmlns:a16="http://schemas.microsoft.com/office/drawing/2014/main" id="{D15BB776-EA1E-432A-B711-030AA9BA1C6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82148" y="4108490"/>
            <a:ext cx="949492" cy="623500"/>
          </a:xfrm>
          <a:prstGeom prst="rect">
            <a:avLst/>
          </a:prstGeom>
          <a:noFill/>
          <a:ln w="9525">
            <a:noFill/>
            <a:miter lim="800000"/>
            <a:headEnd/>
            <a:tailEnd/>
          </a:ln>
        </p:spPr>
      </p:pic>
    </p:spTree>
    <p:extLst>
      <p:ext uri="{BB962C8B-B14F-4D97-AF65-F5344CB8AC3E}">
        <p14:creationId xmlns:p14="http://schemas.microsoft.com/office/powerpoint/2010/main" val="124446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2242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16135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9196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descr="/Volumes/XRAID/Equipo Rojo/EU-OSHA/18-0115 PPT templates update/PNG/FONDO-PORTADA-PATRON-EUOSHA-2011-16-9.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1800" baseline="0"/>
            </a:lvl1pPr>
          </a:lstStyle>
          <a:p>
            <a:r>
              <a:rPr lang="en-GB" dirty="0"/>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013" baseline="0">
                <a:solidFill>
                  <a:schemeClr val="tx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51435" tIns="25718" rIns="51435" bIns="25718"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88" dirty="0"/>
          </a:p>
        </p:txBody>
      </p:sp>
      <p:sp>
        <p:nvSpPr>
          <p:cNvPr id="9" name="Textplatzhalter 2"/>
          <p:cNvSpPr txBox="1">
            <a:spLocks/>
          </p:cNvSpPr>
          <p:nvPr/>
        </p:nvSpPr>
        <p:spPr>
          <a:xfrm>
            <a:off x="450853" y="4816801"/>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506" dirty="0"/>
              <a:t>Safety and health at work is everyone’s concern. It’s good for you. It’s good for business.</a:t>
            </a:r>
          </a:p>
        </p:txBody>
      </p:sp>
      <p:pic>
        <p:nvPicPr>
          <p:cNvPr id="11"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46686" y="4131470"/>
            <a:ext cx="826789" cy="542925"/>
          </a:xfrm>
          <a:prstGeom prst="rect">
            <a:avLst/>
          </a:prstGeom>
          <a:noFill/>
          <a:ln w="9525">
            <a:noFill/>
            <a:miter lim="800000"/>
            <a:headEnd/>
            <a:tailEnd/>
          </a:ln>
        </p:spPr>
      </p:pic>
      <p:pic>
        <p:nvPicPr>
          <p:cNvPr id="12" name="Bild 4" descr="111004_EU-OSHA_PPT_EU logo.png"/>
          <p:cNvPicPr>
            <a:picLocks noChangeAspect="1"/>
          </p:cNvPicPr>
          <p:nvPr/>
        </p:nvPicPr>
        <p:blipFill>
          <a:blip r:embed="rId5"/>
          <a:srcRect/>
          <a:stretch>
            <a:fillRect/>
          </a:stretch>
        </p:blipFill>
        <p:spPr bwMode="auto">
          <a:xfrm>
            <a:off x="4275138" y="4431507"/>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6"/>
          <a:srcRect/>
          <a:stretch>
            <a:fillRect/>
          </a:stretch>
        </p:blipFill>
        <p:spPr bwMode="auto">
          <a:xfrm>
            <a:off x="7596338" y="4212432"/>
            <a:ext cx="507853" cy="475060"/>
          </a:xfrm>
          <a:prstGeom prst="rect">
            <a:avLst/>
          </a:prstGeom>
          <a:noFill/>
          <a:ln w="9525">
            <a:noFill/>
            <a:miter lim="800000"/>
            <a:headEnd/>
            <a:tailEnd/>
          </a:ln>
        </p:spPr>
      </p:pic>
    </p:spTree>
    <p:extLst>
      <p:ext uri="{BB962C8B-B14F-4D97-AF65-F5344CB8AC3E}">
        <p14:creationId xmlns:p14="http://schemas.microsoft.com/office/powerpoint/2010/main" val="30301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5713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125" b="0" baseline="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125" b="0" baseline="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3835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379307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21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350" b="1" i="0" baseline="0"/>
            </a:lvl1pPr>
          </a:lstStyle>
          <a:p>
            <a:r>
              <a:rPr lang="en-GB"/>
              <a:t>Click to edit Master title style</a:t>
            </a:r>
            <a:endParaRPr lang="en-US" dirty="0"/>
          </a:p>
        </p:txBody>
      </p:sp>
      <p:sp>
        <p:nvSpPr>
          <p:cNvPr id="3" name="Content Placeholder 2"/>
          <p:cNvSpPr>
            <a:spLocks noGrp="1"/>
          </p:cNvSpPr>
          <p:nvPr>
            <p:ph idx="1"/>
          </p:nvPr>
        </p:nvSpPr>
        <p:spPr>
          <a:xfrm>
            <a:off x="3690003" y="837000"/>
            <a:ext cx="4279869"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GB"/>
              <a:t>Click to edit Master text styles</a:t>
            </a:r>
          </a:p>
        </p:txBody>
      </p:sp>
    </p:spTree>
    <p:extLst>
      <p:ext uri="{BB962C8B-B14F-4D97-AF65-F5344CB8AC3E}">
        <p14:creationId xmlns:p14="http://schemas.microsoft.com/office/powerpoint/2010/main" val="381474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35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dirty="0"/>
              <a:t>Drag picture to placeholder or click icon to add</a:t>
            </a:r>
            <a:endParaRPr lang="en-US" dirty="0"/>
          </a:p>
        </p:txBody>
      </p:sp>
    </p:spTree>
    <p:extLst>
      <p:ext uri="{BB962C8B-B14F-4D97-AF65-F5344CB8AC3E}">
        <p14:creationId xmlns:p14="http://schemas.microsoft.com/office/powerpoint/2010/main" val="106178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Volumes/XRAID/Equipo%20Rojo/EU-OSHA/18-0115%20PPT%20templates%20update/PNG/FONDO-PATRON-EUOSHA-2011-16-9.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2" y="0"/>
            <a:ext cx="9141291" cy="5143500"/>
          </a:xfrm>
          <a:prstGeom prst="rect">
            <a:avLst/>
          </a:prstGeom>
        </p:spPr>
      </p:pic>
      <p:sp>
        <p:nvSpPr>
          <p:cNvPr id="2" name="Title Placeholder 1"/>
          <p:cNvSpPr>
            <a:spLocks noGrp="1"/>
          </p:cNvSpPr>
          <p:nvPr>
            <p:ph type="title"/>
          </p:nvPr>
        </p:nvSpPr>
        <p:spPr>
          <a:xfrm>
            <a:off x="450003"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Bild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auto">
          <a:xfrm>
            <a:off x="415761" y="4559687"/>
            <a:ext cx="577198" cy="379027"/>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51435" tIns="25718" rIns="51435" bIns="25718"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563" baseline="0" smtClean="0"/>
              <a:pPr/>
              <a:t>‹#›</a:t>
            </a:fld>
            <a:endParaRPr lang="en-GB" sz="563" baseline="0" dirty="0"/>
          </a:p>
        </p:txBody>
      </p:sp>
      <p:sp>
        <p:nvSpPr>
          <p:cNvPr id="11" name="Rectangle 11"/>
          <p:cNvSpPr>
            <a:spLocks noChangeArrowheads="1"/>
          </p:cNvSpPr>
          <p:nvPr/>
        </p:nvSpPr>
        <p:spPr bwMode="auto">
          <a:xfrm>
            <a:off x="1392241" y="4857752"/>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506" b="1" dirty="0">
                <a:solidFill>
                  <a:schemeClr val="tx2"/>
                </a:solidFill>
                <a:latin typeface="Arial" pitchFamily="-107" charset="0"/>
                <a:ea typeface="ＭＳ Ｐゴシック" pitchFamily="-107" charset="-128"/>
                <a:cs typeface="ＭＳ Ｐゴシック" pitchFamily="-107" charset="-128"/>
              </a:rPr>
              <a:t>www.healthy-workplaces.eu</a:t>
            </a:r>
          </a:p>
        </p:txBody>
      </p:sp>
      <p:pic>
        <p:nvPicPr>
          <p:cNvPr id="12" name="Bild 5" descr="111004_EU-OSHA_PPT_HW logo.png"/>
          <p:cNvPicPr>
            <a:picLocks noChangeAspect="1"/>
          </p:cNvPicPr>
          <p:nvPr/>
        </p:nvPicPr>
        <p:blipFill>
          <a:blip r:embed="rId16"/>
          <a:srcRect/>
          <a:stretch>
            <a:fillRect/>
          </a:stretch>
        </p:blipFill>
        <p:spPr bwMode="auto">
          <a:xfrm>
            <a:off x="7432678" y="4522145"/>
            <a:ext cx="577199" cy="475059"/>
          </a:xfrm>
          <a:prstGeom prst="rect">
            <a:avLst/>
          </a:prstGeom>
          <a:noFill/>
          <a:ln w="9525">
            <a:noFill/>
            <a:miter lim="800000"/>
            <a:headEnd/>
            <a:tailEnd/>
          </a:ln>
        </p:spPr>
      </p:pic>
    </p:spTree>
    <p:extLst>
      <p:ext uri="{BB962C8B-B14F-4D97-AF65-F5344CB8AC3E}">
        <p14:creationId xmlns:p14="http://schemas.microsoft.com/office/powerpoint/2010/main" val="360989611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1750" indent="-141750" algn="l" defTabSz="257175" rtl="0" eaLnBrk="1" latinLnBrk="0" hangingPunct="1">
        <a:spcBef>
          <a:spcPts val="338"/>
        </a:spcBef>
        <a:spcAft>
          <a:spcPts val="0"/>
        </a:spcAft>
        <a:buClr>
          <a:schemeClr val="tx2"/>
        </a:buClr>
        <a:buFont typeface="Wingdings" pitchFamily="2" charset="2"/>
        <a:buChar char="§"/>
        <a:defRPr sz="1013" b="1" i="0" kern="1200" baseline="0">
          <a:solidFill>
            <a:schemeClr val="tx2"/>
          </a:solidFill>
          <a:latin typeface="+mn-lt"/>
          <a:ea typeface="+mn-ea"/>
          <a:cs typeface="+mn-cs"/>
        </a:defRPr>
      </a:lvl1pPr>
      <a:lvl2pPr marL="243000" indent="-101250" algn="l" defTabSz="257175" rtl="0" eaLnBrk="1" latinLnBrk="0" hangingPunct="1">
        <a:spcBef>
          <a:spcPts val="0"/>
        </a:spcBef>
        <a:spcAft>
          <a:spcPts val="0"/>
        </a:spcAft>
        <a:buClrTx/>
        <a:buFont typeface="Arial" pitchFamily="34" charset="0"/>
        <a:buChar char="•"/>
        <a:defRPr sz="1013" kern="1200" baseline="0">
          <a:solidFill>
            <a:schemeClr val="tx1"/>
          </a:solidFill>
          <a:latin typeface="+mn-lt"/>
          <a:ea typeface="+mn-ea"/>
          <a:cs typeface="+mn-cs"/>
        </a:defRPr>
      </a:lvl2pPr>
      <a:lvl3pPr marL="344250" indent="-101250" algn="l" defTabSz="257175" rtl="0" eaLnBrk="1" latinLnBrk="0" hangingPunct="1">
        <a:spcBef>
          <a:spcPts val="0"/>
        </a:spcBef>
        <a:spcAft>
          <a:spcPts val="0"/>
        </a:spcAft>
        <a:buClrTx/>
        <a:buFont typeface="Arial" pitchFamily="34" charset="0"/>
        <a:buChar char="−"/>
        <a:defRPr sz="956" kern="1200" baseline="0">
          <a:solidFill>
            <a:schemeClr val="tx1"/>
          </a:solidFill>
          <a:latin typeface="+mn-lt"/>
          <a:ea typeface="+mn-ea"/>
          <a:cs typeface="+mn-cs"/>
        </a:defRPr>
      </a:lvl3pPr>
      <a:lvl4pPr marL="445500" indent="-101250" algn="l" defTabSz="257175" rtl="0" eaLnBrk="1" latinLnBrk="0" hangingPunct="1">
        <a:spcBef>
          <a:spcPts val="0"/>
        </a:spcBef>
        <a:spcAft>
          <a:spcPts val="0"/>
        </a:spcAft>
        <a:buClrTx/>
        <a:buFont typeface="Arial" pitchFamily="34" charset="0"/>
        <a:buChar char="•"/>
        <a:defRPr sz="900" kern="1200" baseline="0">
          <a:solidFill>
            <a:schemeClr val="tx1"/>
          </a:solidFill>
          <a:latin typeface="+mn-lt"/>
          <a:ea typeface="+mn-ea"/>
          <a:cs typeface="+mn-cs"/>
        </a:defRPr>
      </a:lvl4pPr>
      <a:lvl5pPr marL="546750" indent="-101250" algn="l" defTabSz="257175" rtl="0" eaLnBrk="1" latinLnBrk="0" hangingPunct="1">
        <a:spcBef>
          <a:spcPts val="0"/>
        </a:spcBef>
        <a:spcAft>
          <a:spcPts val="0"/>
        </a:spcAft>
        <a:buClrTx/>
        <a:buFont typeface="Arial" pitchFamily="34" charset="0"/>
        <a:buChar char="−"/>
        <a:defRPr sz="844" kern="1200" baseline="0">
          <a:solidFill>
            <a:schemeClr val="tx1"/>
          </a:solidFill>
          <a:latin typeface="+mn-lt"/>
          <a:ea typeface="+mn-ea"/>
          <a:cs typeface="+mn-cs"/>
        </a:defRPr>
      </a:lvl5pPr>
      <a:lvl6pPr marL="707485" indent="-160735" algn="l" defTabSz="257175" rtl="0" eaLnBrk="1" latinLnBrk="0" hangingPunct="1">
        <a:spcBef>
          <a:spcPts val="0"/>
        </a:spcBef>
        <a:buFont typeface="Arial" pitchFamily="34" charset="0"/>
        <a:buChar char="•"/>
        <a:defRPr sz="788" kern="1200" baseline="0">
          <a:solidFill>
            <a:schemeClr val="tx1"/>
          </a:solidFill>
          <a:latin typeface="+mn-lt"/>
          <a:ea typeface="+mn-ea"/>
          <a:cs typeface="+mn-cs"/>
        </a:defRPr>
      </a:lvl6pPr>
      <a:lvl7pPr marL="749250" indent="-101250" algn="l" defTabSz="257175" rtl="0" eaLnBrk="1" latinLnBrk="0" hangingPunct="1">
        <a:spcBef>
          <a:spcPts val="0"/>
        </a:spcBef>
        <a:buFont typeface="Arial" pitchFamily="34" charset="0"/>
        <a:buChar char="−"/>
        <a:defRPr sz="731" kern="1200" baseline="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y-workplaces.eu/en/tools-and-publications/practical-tools?f%5B0%5D=field_msd_priority_area%3A498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www.linkedin.com/company/europeanagency-for-safety-and-health-at-work" TargetMode="External"/><Relationship Id="rId3" Type="http://schemas.openxmlformats.org/officeDocument/2006/relationships/image" Target="../media/image25.png"/><Relationship Id="rId7" Type="http://schemas.openxmlformats.org/officeDocument/2006/relationships/hyperlink" Target="http://twitter.com/eu_osha" TargetMode="External"/><Relationship Id="rId12"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healthy-workplaces.eu/en/healthy-workplaces-newsletter" TargetMode="External"/><Relationship Id="rId11" Type="http://schemas.openxmlformats.org/officeDocument/2006/relationships/hyperlink" Target="http://www.youtube.com/user/EUOSHA" TargetMode="External"/><Relationship Id="rId5" Type="http://schemas.openxmlformats.org/officeDocument/2006/relationships/hyperlink" Target="http://www.healthy-workplaces.eu/" TargetMode="External"/><Relationship Id="rId10" Type="http://schemas.openxmlformats.org/officeDocument/2006/relationships/image" Target="../media/image28.png"/><Relationship Id="rId4" Type="http://schemas.openxmlformats.org/officeDocument/2006/relationships/image" Target="../media/image26.jpg"/><Relationship Id="rId9" Type="http://schemas.openxmlformats.org/officeDocument/2006/relationships/hyperlink" Target="https://www.facebook.com/EuropeanAgencyforSafetyandHealthatWork" TargetMode="External"/><Relationship Id="rId1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899592" y="2571750"/>
            <a:ext cx="7488832" cy="720080"/>
          </a:xfrm>
          <a:prstGeom prst="rect">
            <a:avLst/>
          </a:prstGeom>
        </p:spPr>
        <p:txBody>
          <a:bodyPr vert="horz" lIns="0" tIns="0" rIns="0" bIns="0" rtlCol="0" anchor="t" anchorCtr="0">
            <a:noAutofit/>
          </a:bodyPr>
          <a:lstStyle>
            <a:lvl1pPr marL="0" indent="0" algn="l" defTabSz="257175" rtl="0" eaLnBrk="1" latinLnBrk="0" hangingPunct="1">
              <a:spcBef>
                <a:spcPts val="338"/>
              </a:spcBef>
              <a:spcAft>
                <a:spcPts val="0"/>
              </a:spcAft>
              <a:buClr>
                <a:schemeClr val="tx2"/>
              </a:buClr>
              <a:buFont typeface="Wingdings" pitchFamily="2" charset="2"/>
              <a:buNone/>
              <a:defRPr sz="1013" b="1" i="0" kern="1200" baseline="0">
                <a:solidFill>
                  <a:schemeClr val="tx2"/>
                </a:solidFill>
                <a:latin typeface="+mn-lt"/>
                <a:ea typeface="+mn-ea"/>
                <a:cs typeface="+mn-cs"/>
              </a:defRPr>
            </a:lvl1pPr>
            <a:lvl2pPr marL="257175" indent="0" algn="ctr" defTabSz="257175" rtl="0" eaLnBrk="1" latinLnBrk="0" hangingPunct="1">
              <a:spcBef>
                <a:spcPts val="0"/>
              </a:spcBef>
              <a:spcAft>
                <a:spcPts val="0"/>
              </a:spcAft>
              <a:buClrTx/>
              <a:buFont typeface="Arial" pitchFamily="34" charset="0"/>
              <a:buNone/>
              <a:defRPr sz="1013" kern="1200" baseline="0">
                <a:solidFill>
                  <a:schemeClr val="tx1">
                    <a:tint val="75000"/>
                  </a:schemeClr>
                </a:solidFill>
                <a:latin typeface="+mn-lt"/>
                <a:ea typeface="+mn-ea"/>
                <a:cs typeface="+mn-cs"/>
              </a:defRPr>
            </a:lvl2pPr>
            <a:lvl3pPr marL="514350" indent="0" algn="ctr" defTabSz="257175" rtl="0" eaLnBrk="1" latinLnBrk="0" hangingPunct="1">
              <a:spcBef>
                <a:spcPts val="0"/>
              </a:spcBef>
              <a:spcAft>
                <a:spcPts val="0"/>
              </a:spcAft>
              <a:buClrTx/>
              <a:buFont typeface="Arial" pitchFamily="34" charset="0"/>
              <a:buNone/>
              <a:defRPr sz="956" kern="1200" baseline="0">
                <a:solidFill>
                  <a:schemeClr val="tx1">
                    <a:tint val="75000"/>
                  </a:schemeClr>
                </a:solidFill>
                <a:latin typeface="+mn-lt"/>
                <a:ea typeface="+mn-ea"/>
                <a:cs typeface="+mn-cs"/>
              </a:defRPr>
            </a:lvl3pPr>
            <a:lvl4pPr marL="771525" indent="0" algn="ctr" defTabSz="257175" rtl="0" eaLnBrk="1" latinLnBrk="0" hangingPunct="1">
              <a:spcBef>
                <a:spcPts val="0"/>
              </a:spcBef>
              <a:spcAft>
                <a:spcPts val="0"/>
              </a:spcAft>
              <a:buClrTx/>
              <a:buFont typeface="Arial" pitchFamily="34" charset="0"/>
              <a:buNone/>
              <a:defRPr sz="900" kern="1200" baseline="0">
                <a:solidFill>
                  <a:schemeClr val="tx1">
                    <a:tint val="75000"/>
                  </a:schemeClr>
                </a:solidFill>
                <a:latin typeface="+mn-lt"/>
                <a:ea typeface="+mn-ea"/>
                <a:cs typeface="+mn-cs"/>
              </a:defRPr>
            </a:lvl4pPr>
            <a:lvl5pPr marL="1028700" indent="0" algn="ctr" defTabSz="257175" rtl="0" eaLnBrk="1" latinLnBrk="0" hangingPunct="1">
              <a:spcBef>
                <a:spcPts val="0"/>
              </a:spcBef>
              <a:spcAft>
                <a:spcPts val="0"/>
              </a:spcAft>
              <a:buClrTx/>
              <a:buFont typeface="Arial" pitchFamily="34" charset="0"/>
              <a:buNone/>
              <a:defRPr sz="844" kern="1200" baseline="0">
                <a:solidFill>
                  <a:schemeClr val="tx1">
                    <a:tint val="75000"/>
                  </a:schemeClr>
                </a:solidFill>
                <a:latin typeface="+mn-lt"/>
                <a:ea typeface="+mn-ea"/>
                <a:cs typeface="+mn-cs"/>
              </a:defRPr>
            </a:lvl5pPr>
            <a:lvl6pPr marL="1285875" indent="0" algn="ctr" defTabSz="257175" rtl="0" eaLnBrk="1" latinLnBrk="0" hangingPunct="1">
              <a:spcBef>
                <a:spcPts val="0"/>
              </a:spcBef>
              <a:buFont typeface="Arial" pitchFamily="34" charset="0"/>
              <a:buNone/>
              <a:defRPr sz="788" kern="1200" baseline="0">
                <a:solidFill>
                  <a:schemeClr val="tx1">
                    <a:tint val="75000"/>
                  </a:schemeClr>
                </a:solidFill>
                <a:latin typeface="+mn-lt"/>
                <a:ea typeface="+mn-ea"/>
                <a:cs typeface="+mn-cs"/>
              </a:defRPr>
            </a:lvl6pPr>
            <a:lvl7pPr marL="1543050" indent="0" algn="ctr" defTabSz="257175" rtl="0" eaLnBrk="1" latinLnBrk="0" hangingPunct="1">
              <a:spcBef>
                <a:spcPts val="0"/>
              </a:spcBef>
              <a:buFont typeface="Arial" pitchFamily="34" charset="0"/>
              <a:buNone/>
              <a:defRPr sz="731" kern="1200" baseline="0">
                <a:solidFill>
                  <a:schemeClr val="tx1">
                    <a:tint val="75000"/>
                  </a:schemeClr>
                </a:solidFill>
                <a:latin typeface="+mn-lt"/>
                <a:ea typeface="+mn-ea"/>
                <a:cs typeface="+mn-cs"/>
              </a:defRPr>
            </a:lvl7pPr>
            <a:lvl8pPr marL="1800225"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8pPr>
            <a:lvl9pPr marL="2057400"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9pPr>
          </a:lstStyle>
          <a:p>
            <a:r>
              <a:rPr lang="sl-SI" sz="2400">
                <a:latin typeface="+mj-lt"/>
              </a:rPr>
              <a:t>Kampanja za zdravo delovno okolje za obdobje 2020–2022</a:t>
            </a:r>
          </a:p>
          <a:p>
            <a:r>
              <a:rPr lang="sl-SI" sz="2400">
                <a:latin typeface="+mj-lt"/>
              </a:rPr>
              <a:t>NAREDIMO BREME LAŽJE</a:t>
            </a:r>
          </a:p>
          <a:p>
            <a:endParaRPr lang="en-GB" sz="2400" dirty="0">
              <a:effectLst>
                <a:outerShdw blurRad="38100" dist="38100" dir="2700000" algn="tl">
                  <a:srgbClr val="000000">
                    <a:alpha val="43137"/>
                  </a:srgbClr>
                </a:outerShdw>
              </a:effectLst>
            </a:endParaRPr>
          </a:p>
        </p:txBody>
      </p:sp>
      <p:sp>
        <p:nvSpPr>
          <p:cNvPr id="7" name="Subtítulo 2"/>
          <p:cNvSpPr txBox="1">
            <a:spLocks/>
          </p:cNvSpPr>
          <p:nvPr/>
        </p:nvSpPr>
        <p:spPr>
          <a:xfrm>
            <a:off x="899592" y="3723878"/>
            <a:ext cx="6624736" cy="720080"/>
          </a:xfrm>
          <a:prstGeom prst="rect">
            <a:avLst/>
          </a:prstGeom>
        </p:spPr>
        <p:txBody>
          <a:bodyPr vert="horz" lIns="0" tIns="0" rIns="0" bIns="0" rtlCol="0" anchor="t" anchorCtr="0">
            <a:noAutofit/>
          </a:bodyPr>
          <a:lstStyle>
            <a:lvl1pPr marL="0" indent="0" algn="l" defTabSz="257175" rtl="0" eaLnBrk="1" latinLnBrk="0" hangingPunct="1">
              <a:spcBef>
                <a:spcPts val="338"/>
              </a:spcBef>
              <a:spcAft>
                <a:spcPts val="0"/>
              </a:spcAft>
              <a:buClr>
                <a:schemeClr val="tx2"/>
              </a:buClr>
              <a:buFont typeface="Wingdings" pitchFamily="2" charset="2"/>
              <a:buNone/>
              <a:defRPr sz="1013" b="1" i="0" kern="1200" baseline="0">
                <a:solidFill>
                  <a:schemeClr val="tx2"/>
                </a:solidFill>
                <a:latin typeface="+mn-lt"/>
                <a:ea typeface="+mn-ea"/>
                <a:cs typeface="+mn-cs"/>
              </a:defRPr>
            </a:lvl1pPr>
            <a:lvl2pPr marL="257175" indent="0" algn="ctr" defTabSz="257175" rtl="0" eaLnBrk="1" latinLnBrk="0" hangingPunct="1">
              <a:spcBef>
                <a:spcPts val="0"/>
              </a:spcBef>
              <a:spcAft>
                <a:spcPts val="0"/>
              </a:spcAft>
              <a:buClrTx/>
              <a:buFont typeface="Arial" pitchFamily="34" charset="0"/>
              <a:buNone/>
              <a:defRPr sz="1013" kern="1200" baseline="0">
                <a:solidFill>
                  <a:schemeClr val="tx1">
                    <a:tint val="75000"/>
                  </a:schemeClr>
                </a:solidFill>
                <a:latin typeface="+mn-lt"/>
                <a:ea typeface="+mn-ea"/>
                <a:cs typeface="+mn-cs"/>
              </a:defRPr>
            </a:lvl2pPr>
            <a:lvl3pPr marL="514350" indent="0" algn="ctr" defTabSz="257175" rtl="0" eaLnBrk="1" latinLnBrk="0" hangingPunct="1">
              <a:spcBef>
                <a:spcPts val="0"/>
              </a:spcBef>
              <a:spcAft>
                <a:spcPts val="0"/>
              </a:spcAft>
              <a:buClrTx/>
              <a:buFont typeface="Arial" pitchFamily="34" charset="0"/>
              <a:buNone/>
              <a:defRPr sz="956" kern="1200" baseline="0">
                <a:solidFill>
                  <a:schemeClr val="tx1">
                    <a:tint val="75000"/>
                  </a:schemeClr>
                </a:solidFill>
                <a:latin typeface="+mn-lt"/>
                <a:ea typeface="+mn-ea"/>
                <a:cs typeface="+mn-cs"/>
              </a:defRPr>
            </a:lvl3pPr>
            <a:lvl4pPr marL="771525" indent="0" algn="ctr" defTabSz="257175" rtl="0" eaLnBrk="1" latinLnBrk="0" hangingPunct="1">
              <a:spcBef>
                <a:spcPts val="0"/>
              </a:spcBef>
              <a:spcAft>
                <a:spcPts val="0"/>
              </a:spcAft>
              <a:buClrTx/>
              <a:buFont typeface="Arial" pitchFamily="34" charset="0"/>
              <a:buNone/>
              <a:defRPr sz="900" kern="1200" baseline="0">
                <a:solidFill>
                  <a:schemeClr val="tx1">
                    <a:tint val="75000"/>
                  </a:schemeClr>
                </a:solidFill>
                <a:latin typeface="+mn-lt"/>
                <a:ea typeface="+mn-ea"/>
                <a:cs typeface="+mn-cs"/>
              </a:defRPr>
            </a:lvl4pPr>
            <a:lvl5pPr marL="1028700" indent="0" algn="ctr" defTabSz="257175" rtl="0" eaLnBrk="1" latinLnBrk="0" hangingPunct="1">
              <a:spcBef>
                <a:spcPts val="0"/>
              </a:spcBef>
              <a:spcAft>
                <a:spcPts val="0"/>
              </a:spcAft>
              <a:buClrTx/>
              <a:buFont typeface="Arial" pitchFamily="34" charset="0"/>
              <a:buNone/>
              <a:defRPr sz="844" kern="1200" baseline="0">
                <a:solidFill>
                  <a:schemeClr val="tx1">
                    <a:tint val="75000"/>
                  </a:schemeClr>
                </a:solidFill>
                <a:latin typeface="+mn-lt"/>
                <a:ea typeface="+mn-ea"/>
                <a:cs typeface="+mn-cs"/>
              </a:defRPr>
            </a:lvl5pPr>
            <a:lvl6pPr marL="1285875" indent="0" algn="ctr" defTabSz="257175" rtl="0" eaLnBrk="1" latinLnBrk="0" hangingPunct="1">
              <a:spcBef>
                <a:spcPts val="0"/>
              </a:spcBef>
              <a:buFont typeface="Arial" pitchFamily="34" charset="0"/>
              <a:buNone/>
              <a:defRPr sz="788" kern="1200" baseline="0">
                <a:solidFill>
                  <a:schemeClr val="tx1">
                    <a:tint val="75000"/>
                  </a:schemeClr>
                </a:solidFill>
                <a:latin typeface="+mn-lt"/>
                <a:ea typeface="+mn-ea"/>
                <a:cs typeface="+mn-cs"/>
              </a:defRPr>
            </a:lvl6pPr>
            <a:lvl7pPr marL="1543050" indent="0" algn="ctr" defTabSz="257175" rtl="0" eaLnBrk="1" latinLnBrk="0" hangingPunct="1">
              <a:spcBef>
                <a:spcPts val="0"/>
              </a:spcBef>
              <a:buFont typeface="Arial" pitchFamily="34" charset="0"/>
              <a:buNone/>
              <a:defRPr sz="731" kern="1200" baseline="0">
                <a:solidFill>
                  <a:schemeClr val="tx1">
                    <a:tint val="75000"/>
                  </a:schemeClr>
                </a:solidFill>
                <a:latin typeface="+mn-lt"/>
                <a:ea typeface="+mn-ea"/>
                <a:cs typeface="+mn-cs"/>
              </a:defRPr>
            </a:lvl7pPr>
            <a:lvl8pPr marL="1800225"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8pPr>
            <a:lvl9pPr marL="2057400"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9pPr>
          </a:lstStyle>
          <a:p>
            <a:pPr>
              <a:spcBef>
                <a:spcPct val="0"/>
              </a:spcBef>
            </a:pPr>
            <a:r>
              <a:rPr lang="sl-SI" sz="1800">
                <a:solidFill>
                  <a:srgbClr val="ACC700"/>
                </a:solidFill>
                <a:ea typeface="+mj-ea"/>
                <a:cs typeface="Trebuchet MS"/>
              </a:rPr>
              <a:t>Kostno-mišična obolenja, povezana z delom na daljavo – nasveti za zaposlene, ki delajo od doma</a:t>
            </a:r>
          </a:p>
        </p:txBody>
      </p:sp>
    </p:spTree>
    <p:extLst>
      <p:ext uri="{BB962C8B-B14F-4D97-AF65-F5344CB8AC3E}">
        <p14:creationId xmlns:p14="http://schemas.microsoft.com/office/powerpoint/2010/main" val="77938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4. Organizacija dela</a:t>
            </a:r>
          </a:p>
        </p:txBody>
      </p:sp>
      <p:sp>
        <p:nvSpPr>
          <p:cNvPr id="3" name="Content Placeholder 2"/>
          <p:cNvSpPr>
            <a:spLocks noGrp="1"/>
          </p:cNvSpPr>
          <p:nvPr>
            <p:ph sz="half" idx="1"/>
          </p:nvPr>
        </p:nvSpPr>
        <p:spPr>
          <a:xfrm>
            <a:off x="539750" y="1217703"/>
            <a:ext cx="7632700" cy="3442279"/>
          </a:xfrm>
        </p:spPr>
        <p:txBody>
          <a:bodyPr anchor="t">
            <a:noAutofit/>
          </a:bodyPr>
          <a:lstStyle/>
          <a:p>
            <a:pPr fontAlgn="base"/>
            <a:r>
              <a:rPr lang="sl-SI" sz="2000"/>
              <a:t>Drug dejavnik tveganja dela na daljavo od doma so zamegljene meje med delovnim in zasebnim časom. </a:t>
            </a:r>
          </a:p>
          <a:p>
            <a:pPr fontAlgn="base"/>
            <a:r>
              <a:rPr lang="sl-SI" sz="2000"/>
              <a:t>Zaposleni, ki opravljajo delo na daljavo, doma pogosto delajo dlje, da bi izpolnili ali presegli delodajalčeva pričakovanja.</a:t>
            </a:r>
          </a:p>
          <a:p>
            <a:pPr fontAlgn="base"/>
            <a:r>
              <a:rPr lang="sl-SI" sz="2000"/>
              <a:t>Zaposleni, ki delajo od doma, imajo manj priložnosti za druženje s sodelavci.</a:t>
            </a:r>
          </a:p>
          <a:p>
            <a:pPr fontAlgn="base"/>
            <a:r>
              <a:rPr lang="sl-SI" sz="2000"/>
              <a:t>Daljši delovni čas, povezan z dolgotrajnim obdobjem sedenja, lahko poveča tveganje za nastanek kostno-mišičnih obolenj. </a:t>
            </a:r>
          </a:p>
          <a:p>
            <a:pPr fontAlgn="base"/>
            <a:endParaRPr lang="en-GB" sz="2000" dirty="0"/>
          </a:p>
        </p:txBody>
      </p:sp>
      <p:sp>
        <p:nvSpPr>
          <p:cNvPr id="5" name="Rectangle 4"/>
          <p:cNvSpPr/>
          <p:nvPr/>
        </p:nvSpPr>
        <p:spPr>
          <a:xfrm>
            <a:off x="5292080" y="1635646"/>
            <a:ext cx="3707904"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265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1602"/>
            <a:ext cx="8024543" cy="367200"/>
          </a:xfrm>
        </p:spPr>
        <p:txBody>
          <a:bodyPr/>
          <a:lstStyle/>
          <a:p>
            <a:pPr fontAlgn="base"/>
            <a:r>
              <a:rPr lang="sl-SI" sz="2400"/>
              <a:t>5. Psihosocialni dejavniki 1 – negativni dejavniki</a:t>
            </a:r>
          </a:p>
        </p:txBody>
      </p:sp>
      <p:sp>
        <p:nvSpPr>
          <p:cNvPr id="3" name="Content Placeholder 2"/>
          <p:cNvSpPr>
            <a:spLocks noGrp="1"/>
          </p:cNvSpPr>
          <p:nvPr>
            <p:ph sz="half" idx="1"/>
          </p:nvPr>
        </p:nvSpPr>
        <p:spPr>
          <a:xfrm>
            <a:off x="539750" y="915988"/>
            <a:ext cx="7632700" cy="3455987"/>
          </a:xfrm>
        </p:spPr>
        <p:txBody>
          <a:bodyPr anchor="t">
            <a:noAutofit/>
          </a:bodyPr>
          <a:lstStyle/>
          <a:p>
            <a:pPr fontAlgn="base"/>
            <a:r>
              <a:rPr lang="sl-SI" sz="1800"/>
              <a:t>Prekomerna delovna obremenitev, večja socialna izolacija od sodelavcev, pomanjkanje neposredne interakcije in podpore ter tesnoba lahko vplivajo na počutje zaposlenih, kar lahko posledično poveča tveganje za nastanek kostno-mišičnih obolenj. </a:t>
            </a:r>
          </a:p>
          <a:p>
            <a:pPr fontAlgn="base"/>
            <a:r>
              <a:rPr lang="sl-SI" sz="1800"/>
              <a:t>Obseg dela na daljavo je negativno povezan s socialno podporo sodelavcev in neposredno nadrejenih vodij.</a:t>
            </a:r>
          </a:p>
          <a:p>
            <a:pPr fontAlgn="base"/>
            <a:r>
              <a:rPr lang="sl-SI" sz="1800"/>
              <a:t>Pomanjkanje socialne podpore pri sodelavcih in nadrejenih, premajhna stopnja avtonomije, visoke zahteve delovnega mesta in nezadovoljstvo z delom so očitno povezani s povečano pojavnostjo kostno-mišičnih obolenj.</a:t>
            </a:r>
          </a:p>
          <a:p>
            <a:pPr fontAlgn="base"/>
            <a:r>
              <a:rPr lang="sl-SI" sz="1800"/>
              <a:t>Vseprisotnost dela in občutka, da v „pisarni“ živite noč in dan, lahko povzročita stres in prispevata h kostno-mišičnim obolenjem.</a:t>
            </a:r>
          </a:p>
        </p:txBody>
      </p:sp>
      <p:sp>
        <p:nvSpPr>
          <p:cNvPr id="6" name="Rectangle 5"/>
          <p:cNvSpPr/>
          <p:nvPr/>
        </p:nvSpPr>
        <p:spPr>
          <a:xfrm>
            <a:off x="5436096" y="1629962"/>
            <a:ext cx="3491880"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322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5. Psihosocialni dejavniki 2 – pozitivni dejavniki</a:t>
            </a:r>
          </a:p>
        </p:txBody>
      </p:sp>
      <p:sp>
        <p:nvSpPr>
          <p:cNvPr id="3" name="Content Placeholder 2"/>
          <p:cNvSpPr>
            <a:spLocks noGrp="1"/>
          </p:cNvSpPr>
          <p:nvPr>
            <p:ph sz="half" idx="1"/>
          </p:nvPr>
        </p:nvSpPr>
        <p:spPr>
          <a:xfrm>
            <a:off x="539750" y="1059582"/>
            <a:ext cx="6264498" cy="3599978"/>
          </a:xfrm>
        </p:spPr>
        <p:txBody>
          <a:bodyPr anchor="t">
            <a:noAutofit/>
          </a:bodyPr>
          <a:lstStyle/>
          <a:p>
            <a:pPr fontAlgn="base"/>
            <a:r>
              <a:rPr lang="sl-SI" sz="2000"/>
              <a:t>Pozitivni psihosocialni vidiki dela na daljavo od doma (npr. večja avtonomija in večje zadovoljstvo pri delu) bi lahko ugodno vplivali na zdravstvene težave, kot so kostno-mišična obolenja, in upočasnili pojav simptomov.  </a:t>
            </a:r>
          </a:p>
          <a:p>
            <a:pPr fontAlgn="base"/>
            <a:endParaRPr lang="en-GB" sz="2000" dirty="0"/>
          </a:p>
        </p:txBody>
      </p:sp>
      <p:sp>
        <p:nvSpPr>
          <p:cNvPr id="7" name="Rectangle 6"/>
          <p:cNvSpPr/>
          <p:nvPr/>
        </p:nvSpPr>
        <p:spPr>
          <a:xfrm>
            <a:off x="5436096" y="1629962"/>
            <a:ext cx="3491880"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86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915989"/>
            <a:ext cx="7632700" cy="3455986"/>
          </a:xfrm>
        </p:spPr>
        <p:txBody>
          <a:bodyPr lIns="0" tIns="0" rIns="0" bIns="0">
            <a:normAutofit/>
          </a:bodyPr>
          <a:lstStyle/>
          <a:p>
            <a:r>
              <a:rPr lang="sl-SI" sz="2000"/>
              <a:t>Dejavniki tveganja za kostno-mišična obolenja so lahko tudi osebne značilnosti zaposlenih (kadar tveganja niso ustrezno obvladovana):</a:t>
            </a:r>
          </a:p>
          <a:p>
            <a:pPr lvl="1"/>
            <a:r>
              <a:rPr lang="sl-SI" sz="2000"/>
              <a:t>starost,</a:t>
            </a:r>
          </a:p>
          <a:p>
            <a:pPr lvl="1"/>
            <a:r>
              <a:rPr lang="sl-SI" sz="2000"/>
              <a:t>spol,</a:t>
            </a:r>
          </a:p>
          <a:p>
            <a:pPr lvl="1"/>
            <a:r>
              <a:rPr lang="sl-SI" sz="2000"/>
              <a:t>zdravstveno stanje (če že trpijo ali so v preteklosti trpeli za kostno-mišičnimi obolenji),</a:t>
            </a:r>
          </a:p>
          <a:p>
            <a:pPr lvl="1"/>
            <a:r>
              <a:rPr lang="sl-SI" sz="2000"/>
              <a:t>pomanjkljivo znanje o metodah dela in varnostnih postopkih, </a:t>
            </a:r>
          </a:p>
          <a:p>
            <a:pPr lvl="1"/>
            <a:r>
              <a:rPr lang="sl-SI" sz="2000"/>
              <a:t>…</a:t>
            </a:r>
          </a:p>
        </p:txBody>
      </p:sp>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26490"/>
            <a:ext cx="7488486" cy="666103"/>
          </a:xfrm>
        </p:spPr>
        <p:txBody>
          <a:bodyPr lIns="0" tIns="0" rIns="0" bIns="0"/>
          <a:lstStyle/>
          <a:p>
            <a:r>
              <a:rPr lang="sl-SI" sz="2400">
                <a:solidFill>
                  <a:schemeClr val="accent1"/>
                </a:solidFill>
              </a:rPr>
              <a:t>6. Individualni </a:t>
            </a:r>
            <a:r>
              <a:rPr lang="sl-SI" sz="2400"/>
              <a:t>dejavniki</a:t>
            </a:r>
            <a:br>
              <a:rPr lang="sl-SI" sz="2400"/>
            </a:br>
            <a:endParaRPr lang="sl-SI" sz="2400"/>
          </a:p>
        </p:txBody>
      </p:sp>
      <p:sp>
        <p:nvSpPr>
          <p:cNvPr id="4" name="Rectangle 3"/>
          <p:cNvSpPr/>
          <p:nvPr/>
        </p:nvSpPr>
        <p:spPr>
          <a:xfrm>
            <a:off x="6804248" y="2513602"/>
            <a:ext cx="2627784" cy="400110"/>
          </a:xfrm>
          <a:prstGeom prst="rect">
            <a:avLst/>
          </a:prstGeom>
        </p:spPr>
        <p:txBody>
          <a:bodyPr wrap="square">
            <a:spAutoFit/>
          </a:bodyPr>
          <a:lstStyle/>
          <a:p>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738" y="3291830"/>
            <a:ext cx="4554723" cy="1296144"/>
          </a:xfrm>
          <a:prstGeom prst="rect">
            <a:avLst/>
          </a:prstGeom>
        </p:spPr>
      </p:pic>
    </p:spTree>
    <p:extLst>
      <p:ext uri="{BB962C8B-B14F-4D97-AF65-F5344CB8AC3E}">
        <p14:creationId xmlns:p14="http://schemas.microsoft.com/office/powerpoint/2010/main" val="176638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226453" cy="367200"/>
          </a:xfrm>
        </p:spPr>
        <p:txBody>
          <a:bodyPr/>
          <a:lstStyle/>
          <a:p>
            <a:r>
              <a:rPr lang="sl-SI" sz="2000"/>
              <a:t>Preventivni/zaščitni pristopi k obravnavi dejavnikov tveganja kostno-mišičnih obolenj, povezanih z delom na daljavo od doma</a:t>
            </a:r>
          </a:p>
        </p:txBody>
      </p:sp>
      <p:sp>
        <p:nvSpPr>
          <p:cNvPr id="3" name="Content Placeholder 2"/>
          <p:cNvSpPr>
            <a:spLocks noGrp="1"/>
          </p:cNvSpPr>
          <p:nvPr>
            <p:ph sz="half" idx="1"/>
          </p:nvPr>
        </p:nvSpPr>
        <p:spPr>
          <a:xfrm>
            <a:off x="539750" y="1491630"/>
            <a:ext cx="7632700" cy="3455987"/>
          </a:xfrm>
        </p:spPr>
        <p:txBody>
          <a:bodyPr/>
          <a:lstStyle/>
          <a:p>
            <a:pPr marL="514350" indent="-514350">
              <a:buFont typeface="+mj-lt"/>
              <a:buAutoNum type="arabicPeriod"/>
            </a:pPr>
            <a:r>
              <a:rPr lang="sl-SI" sz="2200"/>
              <a:t>Zasnova delovnega mesta in ergonomija</a:t>
            </a:r>
          </a:p>
          <a:p>
            <a:pPr marL="514350" indent="-514350">
              <a:buFont typeface="+mj-lt"/>
              <a:buAutoNum type="arabicPeriod"/>
            </a:pPr>
            <a:r>
              <a:rPr lang="sl-SI" sz="2200"/>
              <a:t>Delovno okolje </a:t>
            </a:r>
          </a:p>
          <a:p>
            <a:pPr marL="514350" indent="-514350">
              <a:buFont typeface="+mj-lt"/>
              <a:buAutoNum type="arabicPeriod"/>
            </a:pPr>
            <a:r>
              <a:rPr lang="sl-SI" sz="2200"/>
              <a:t>Sedeči življenjski slog</a:t>
            </a:r>
          </a:p>
          <a:p>
            <a:pPr marL="514350" indent="-514350">
              <a:buFont typeface="+mj-lt"/>
              <a:buAutoNum type="arabicPeriod"/>
            </a:pPr>
            <a:r>
              <a:rPr lang="sl-SI" sz="2200"/>
              <a:t>Organizacija dela</a:t>
            </a:r>
          </a:p>
          <a:p>
            <a:pPr marL="514350" indent="-514350">
              <a:buFont typeface="+mj-lt"/>
              <a:buAutoNum type="arabicPeriod"/>
            </a:pPr>
            <a:r>
              <a:rPr lang="sl-SI" sz="2200"/>
              <a:t>Psihosocialni dejavniki</a:t>
            </a:r>
          </a:p>
          <a:p>
            <a:endParaRPr lang="en-GB" dirty="0"/>
          </a:p>
        </p:txBody>
      </p:sp>
    </p:spTree>
    <p:extLst>
      <p:ext uri="{BB962C8B-B14F-4D97-AF65-F5344CB8AC3E}">
        <p14:creationId xmlns:p14="http://schemas.microsoft.com/office/powerpoint/2010/main" val="282952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1389734"/>
            <a:ext cx="5472608" cy="2982241"/>
          </a:xfrm>
          <a:prstGeom prst="rect">
            <a:avLst/>
          </a:prstGeom>
        </p:spPr>
      </p:pic>
      <p:sp>
        <p:nvSpPr>
          <p:cNvPr id="2" name="Title 1"/>
          <p:cNvSpPr>
            <a:spLocks noGrp="1"/>
          </p:cNvSpPr>
          <p:nvPr>
            <p:ph type="title"/>
          </p:nvPr>
        </p:nvSpPr>
        <p:spPr>
          <a:xfrm>
            <a:off x="450003" y="135000"/>
            <a:ext cx="8154445" cy="367200"/>
          </a:xfrm>
        </p:spPr>
        <p:txBody>
          <a:bodyPr/>
          <a:lstStyle/>
          <a:p>
            <a:pPr fontAlgn="base"/>
            <a:r>
              <a:rPr lang="sl-SI" sz="2400"/>
              <a:t>1. Zasnova delovnega mesta in ergonomija</a:t>
            </a:r>
          </a:p>
        </p:txBody>
      </p:sp>
      <p:sp>
        <p:nvSpPr>
          <p:cNvPr id="3" name="Content Placeholder 2"/>
          <p:cNvSpPr>
            <a:spLocks noGrp="1"/>
          </p:cNvSpPr>
          <p:nvPr>
            <p:ph sz="half" idx="1"/>
          </p:nvPr>
        </p:nvSpPr>
        <p:spPr>
          <a:xfrm>
            <a:off x="539750" y="915988"/>
            <a:ext cx="7632700" cy="3455987"/>
          </a:xfrm>
        </p:spPr>
        <p:txBody>
          <a:bodyPr anchor="t">
            <a:noAutofit/>
          </a:bodyPr>
          <a:lstStyle/>
          <a:p>
            <a:pPr fontAlgn="base"/>
            <a:r>
              <a:rPr lang="sl-SI" sz="2000"/>
              <a:t>Zaposleni, ki delajo na daljavo, nimajo vedno enakih virov in možnosti kot v pisarni. </a:t>
            </a:r>
          </a:p>
          <a:p>
            <a:pPr fontAlgn="base"/>
            <a:r>
              <a:rPr lang="sl-SI" sz="2000"/>
              <a:t>Če želite domačo pisarno spremeniti v udobno in zdravo delovno mesto, vam podajamo nekaj nasvetov glede izbire ustreznega:</a:t>
            </a:r>
          </a:p>
          <a:p>
            <a:pPr marL="0" indent="0" fontAlgn="base">
              <a:buNone/>
            </a:pPr>
            <a:r>
              <a:rPr lang="sl-SI" sz="2000"/>
              <a:t> </a:t>
            </a:r>
          </a:p>
          <a:p>
            <a:pPr lvl="1" fontAlgn="base"/>
            <a:r>
              <a:rPr lang="sl-SI" sz="2000"/>
              <a:t>pisarniškega stola,</a:t>
            </a:r>
          </a:p>
          <a:p>
            <a:pPr lvl="1" fontAlgn="base"/>
            <a:r>
              <a:rPr lang="sl-SI" sz="2000"/>
              <a:t>pisarniške mize,</a:t>
            </a:r>
          </a:p>
          <a:p>
            <a:pPr lvl="1" fontAlgn="base"/>
            <a:r>
              <a:rPr lang="sl-SI" sz="2000"/>
              <a:t>računalniškega zaslona,</a:t>
            </a:r>
          </a:p>
          <a:p>
            <a:pPr lvl="1" fontAlgn="base"/>
            <a:r>
              <a:rPr lang="sl-SI" sz="2000"/>
              <a:t>miške in tipkovnice,</a:t>
            </a:r>
          </a:p>
          <a:p>
            <a:pPr lvl="1" fontAlgn="base"/>
            <a:r>
              <a:rPr lang="sl-SI" sz="2000"/>
              <a:t>stojala za dokumente.</a:t>
            </a:r>
          </a:p>
          <a:p>
            <a:pPr fontAlgn="base"/>
            <a:endParaRPr lang="en-GB" sz="2000" dirty="0"/>
          </a:p>
        </p:txBody>
      </p:sp>
    </p:spTree>
    <p:extLst>
      <p:ext uri="{BB962C8B-B14F-4D97-AF65-F5344CB8AC3E}">
        <p14:creationId xmlns:p14="http://schemas.microsoft.com/office/powerpoint/2010/main" val="400964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27" y="135000"/>
            <a:ext cx="8609469" cy="367200"/>
          </a:xfrm>
        </p:spPr>
        <p:txBody>
          <a:bodyPr/>
          <a:lstStyle/>
          <a:p>
            <a:pPr fontAlgn="base"/>
            <a:r>
              <a:rPr lang="sl-SI" sz="2400"/>
              <a:t>1. Zasnova delovnega mesta in ergonomija – pisarniški stol </a:t>
            </a:r>
          </a:p>
        </p:txBody>
      </p:sp>
      <p:sp>
        <p:nvSpPr>
          <p:cNvPr id="3" name="Content Placeholder 2"/>
          <p:cNvSpPr>
            <a:spLocks noGrp="1"/>
          </p:cNvSpPr>
          <p:nvPr>
            <p:ph sz="half" idx="1"/>
          </p:nvPr>
        </p:nvSpPr>
        <p:spPr>
          <a:xfrm>
            <a:off x="539750" y="915988"/>
            <a:ext cx="7776666" cy="3455987"/>
          </a:xfrm>
        </p:spPr>
        <p:txBody>
          <a:bodyPr anchor="t">
            <a:noAutofit/>
          </a:bodyPr>
          <a:lstStyle/>
          <a:p>
            <a:pPr fontAlgn="base"/>
            <a:r>
              <a:rPr lang="sl-SI" sz="1650"/>
              <a:t>Stol je po možnosti nastavljiv po višini, hrbtnem naslonjalu, globini sedeža, naslonih za roke in dinamičnem naklonu (za ustvarjanje gibanja). </a:t>
            </a:r>
          </a:p>
          <a:p>
            <a:pPr fontAlgn="base"/>
            <a:r>
              <a:rPr lang="sl-SI" sz="1650"/>
              <a:t>Za pravilno držo telesa med sedenjem poskrbite, da bo stol ustrezno nastavljen. </a:t>
            </a:r>
          </a:p>
          <a:p>
            <a:pPr fontAlgn="base"/>
            <a:r>
              <a:rPr lang="sl-SI" sz="1650"/>
              <a:t>Če stol ni nastavljiv: </a:t>
            </a:r>
          </a:p>
          <a:p>
            <a:pPr lvl="1" fontAlgn="base"/>
            <a:r>
              <a:rPr lang="sl-SI" sz="1650"/>
              <a:t>prilagodite višino sedeža tako, da bodo boki nekoliko višji od kolen, stegna pa rahlo nagnjena navzdol. Če je sedež prenizek, uporabite blazino (ali dve). Ta vam bo omogočala, da boste sedeli v udobni drži (z naravno krivino hrbtenice); </a:t>
            </a:r>
          </a:p>
          <a:p>
            <a:pPr lvl="1" fontAlgn="base"/>
            <a:r>
              <a:rPr lang="sl-SI" sz="1650"/>
              <a:t>poskrbite, da se bosta stopali tal dotikali v celoti. V nasprotnem primeru poiščite stabilen predmet in ga položite pod stopala, da bodo ta v stiku s tlemi;</a:t>
            </a:r>
          </a:p>
          <a:p>
            <a:pPr lvl="1" fontAlgn="base"/>
            <a:r>
              <a:rPr lang="sl-SI" sz="1650"/>
              <a:t>če spodnji del hrbta nima zadostne podpore, za spodnjim delom hrbta namestite dodatno podporo (npr. tanko blazino).</a:t>
            </a:r>
          </a:p>
          <a:p>
            <a:pPr marL="0" indent="0" fontAlgn="base">
              <a:buNone/>
            </a:pPr>
            <a:endParaRPr lang="en-GB" sz="2000" dirty="0"/>
          </a:p>
        </p:txBody>
      </p:sp>
    </p:spTree>
    <p:extLst>
      <p:ext uri="{BB962C8B-B14F-4D97-AF65-F5344CB8AC3E}">
        <p14:creationId xmlns:p14="http://schemas.microsoft.com/office/powerpoint/2010/main" val="120629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27" y="135000"/>
            <a:ext cx="8716973" cy="367200"/>
          </a:xfrm>
        </p:spPr>
        <p:txBody>
          <a:bodyPr/>
          <a:lstStyle/>
          <a:p>
            <a:pPr fontAlgn="base"/>
            <a:r>
              <a:rPr lang="sl-SI" sz="2400"/>
              <a:t>1. Zasnova delovnega mesta in ergonomija – pisarniška miza </a:t>
            </a:r>
          </a:p>
        </p:txBody>
      </p:sp>
      <p:sp>
        <p:nvSpPr>
          <p:cNvPr id="3" name="Content Placeholder 2"/>
          <p:cNvSpPr>
            <a:spLocks noGrp="1"/>
          </p:cNvSpPr>
          <p:nvPr>
            <p:ph sz="half" idx="1"/>
          </p:nvPr>
        </p:nvSpPr>
        <p:spPr>
          <a:xfrm>
            <a:off x="539750" y="915988"/>
            <a:ext cx="7632700" cy="3455987"/>
          </a:xfrm>
        </p:spPr>
        <p:txBody>
          <a:bodyPr anchor="t">
            <a:noAutofit/>
          </a:bodyPr>
          <a:lstStyle/>
          <a:p>
            <a:pPr fontAlgn="base"/>
            <a:r>
              <a:rPr lang="sl-SI" sz="1700"/>
              <a:t>Pazite, da bo miza dovolj velika in bo nudila dovolj prostora za noge. Po možnosti naj bo njena širina vsaj 80 cm in debelina manj kot 5 cm. </a:t>
            </a:r>
          </a:p>
          <a:p>
            <a:pPr fontAlgn="base"/>
            <a:r>
              <a:rPr lang="sl-SI" sz="1700"/>
              <a:t>Če je višina mize nastavljiva, njeno višino prilagodite višini komolcev (ramena morajo biti sproščena). Preden to storite, morate med sedenjem poskrbeti za ustrezno držo telesa (glej informacije v zvezi s pisarniškim stolom).</a:t>
            </a:r>
          </a:p>
          <a:p>
            <a:pPr fontAlgn="base"/>
            <a:r>
              <a:rPr lang="sl-SI" sz="1700"/>
              <a:t>Če višina mize ni nastavljiva:</a:t>
            </a:r>
          </a:p>
          <a:p>
            <a:pPr lvl="1" fontAlgn="base"/>
            <a:r>
              <a:rPr lang="sl-SI" sz="1700"/>
              <a:t>pisalna miza je previsoka: dvignite višino sedeža pisarniškega stola (npr. z blazinami, če stol ni nastavljiv) tako, da bodo komolci v isti višini, kot je višina pisalne mize; </a:t>
            </a:r>
          </a:p>
          <a:p>
            <a:pPr lvl="1" fontAlgn="base"/>
            <a:r>
              <a:rPr lang="sl-SI" sz="1700"/>
              <a:t>pisalna miza je prenizka: dvignite višino mize (npr. s podstavki) tako, da bodo komolci v isti višini kot je višina pisalne mize. Pri tem naj bo miza stabilna in varna za uporabo.  </a:t>
            </a:r>
          </a:p>
          <a:p>
            <a:pPr marL="0" indent="0" fontAlgn="base">
              <a:buNone/>
            </a:pPr>
            <a:r>
              <a:rPr lang="sl-SI" sz="1800"/>
              <a:t> </a:t>
            </a:r>
          </a:p>
          <a:p>
            <a:pPr marL="0" indent="0" fontAlgn="base">
              <a:buNone/>
            </a:pPr>
            <a:endParaRPr lang="en-GB" sz="2000" dirty="0"/>
          </a:p>
        </p:txBody>
      </p:sp>
    </p:spTree>
    <p:extLst>
      <p:ext uri="{BB962C8B-B14F-4D97-AF65-F5344CB8AC3E}">
        <p14:creationId xmlns:p14="http://schemas.microsoft.com/office/powerpoint/2010/main" val="158757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586493" cy="367200"/>
          </a:xfrm>
        </p:spPr>
        <p:txBody>
          <a:bodyPr/>
          <a:lstStyle/>
          <a:p>
            <a:pPr fontAlgn="base"/>
            <a:r>
              <a:rPr lang="sl-SI" sz="2400"/>
              <a:t>1. Zasnova delovnega mesta in ergonomija – zaslon</a:t>
            </a:r>
          </a:p>
        </p:txBody>
      </p:sp>
      <p:sp>
        <p:nvSpPr>
          <p:cNvPr id="3" name="Content Placeholder 2"/>
          <p:cNvSpPr>
            <a:spLocks noGrp="1"/>
          </p:cNvSpPr>
          <p:nvPr>
            <p:ph sz="half" idx="1"/>
          </p:nvPr>
        </p:nvSpPr>
        <p:spPr>
          <a:xfrm>
            <a:off x="395536" y="915988"/>
            <a:ext cx="8352730" cy="3455987"/>
          </a:xfrm>
        </p:spPr>
        <p:txBody>
          <a:bodyPr anchor="t">
            <a:noAutofit/>
          </a:bodyPr>
          <a:lstStyle/>
          <a:p>
            <a:pPr fontAlgn="base"/>
            <a:r>
              <a:rPr lang="sl-SI" sz="1600"/>
              <a:t>Da se izognete obremenitvam mišic vratu in ramen, je pomembno, da zaslon nastavite na pravilno višino (tj. na višino oči ali tik pod njo). Za to uporabite stojalo za prenosni računalnik ali, če ta ni na voljo, škatlo ali kup knjig ustrezne višine. </a:t>
            </a:r>
          </a:p>
          <a:p>
            <a:pPr fontAlgn="base"/>
            <a:r>
              <a:rPr lang="sl-SI" sz="1600"/>
              <a:t>Po možnosti uporabite zunanji zaslon (ustrezne velikosti, vsaj 19-palični). </a:t>
            </a:r>
          </a:p>
          <a:p>
            <a:pPr fontAlgn="base"/>
            <a:r>
              <a:rPr lang="sl-SI" sz="1600"/>
              <a:t>Če uporabljate dva zaslona, ju neposredno pred sebe postavite v obliki črke V (oba imejte obrnjena v isti položaj) ali pa osrednji zaslon postavite neposredno pred sebe, drugega pa na eno stran (en zaslon uporabljate pogosteje kot drugega).</a:t>
            </a:r>
          </a:p>
          <a:p>
            <a:pPr fontAlgn="base"/>
            <a:r>
              <a:rPr lang="sl-SI" sz="1600"/>
              <a:t>Zaslon(-e) nastavite na ustrezno višino, razdalja od oči pa naj obsega dolžino ene roke.</a:t>
            </a:r>
          </a:p>
          <a:p>
            <a:r>
              <a:rPr lang="sl-SI" sz="1600"/>
              <a:t>Da se izognete utrujenim očem, uporabite pravilo 20 : 20 : 20 (tj. vsakih 20 minut vsaj 20 sekund glejte na razdaljo vsaj 20 čevljev oziroma 6 metrov). </a:t>
            </a:r>
          </a:p>
          <a:p>
            <a:r>
              <a:rPr lang="sl-SI" sz="1600"/>
              <a:t>Berljivost povečajte tako, da uporabite celotno širino zaslona, nebarvno ozadje (npr. temna pisava na svetlem ozadju) ter pisavo ustrezne velikosti in dovolj velikim razmikom med vrsticami. </a:t>
            </a:r>
          </a:p>
        </p:txBody>
      </p:sp>
    </p:spTree>
    <p:extLst>
      <p:ext uri="{BB962C8B-B14F-4D97-AF65-F5344CB8AC3E}">
        <p14:creationId xmlns:p14="http://schemas.microsoft.com/office/powerpoint/2010/main" val="281160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693997" cy="367200"/>
          </a:xfrm>
        </p:spPr>
        <p:txBody>
          <a:bodyPr/>
          <a:lstStyle/>
          <a:p>
            <a:pPr fontAlgn="base"/>
            <a:r>
              <a:rPr lang="sl-SI" sz="2200"/>
              <a:t>1. Zasnova delovnega mesta in ergonomija – miška in tipkovnica</a:t>
            </a:r>
          </a:p>
        </p:txBody>
      </p:sp>
      <p:sp>
        <p:nvSpPr>
          <p:cNvPr id="3" name="Content Placeholder 2"/>
          <p:cNvSpPr>
            <a:spLocks noGrp="1"/>
          </p:cNvSpPr>
          <p:nvPr>
            <p:ph sz="half" idx="1"/>
          </p:nvPr>
        </p:nvSpPr>
        <p:spPr>
          <a:xfrm>
            <a:off x="539750" y="915988"/>
            <a:ext cx="7632700" cy="3455987"/>
          </a:xfrm>
        </p:spPr>
        <p:txBody>
          <a:bodyPr anchor="t">
            <a:noAutofit/>
          </a:bodyPr>
          <a:lstStyle/>
          <a:p>
            <a:pPr fontAlgn="base"/>
            <a:r>
              <a:rPr lang="sl-SI" sz="1600"/>
              <a:t>Pri delu s prenosnim računalnikom je priporočljiva uporaba ločene miške in tipkovnice. To vam omogoča bolj udobno držo telesa in preprečuje obremenitev mišic vratu in ramen. </a:t>
            </a:r>
          </a:p>
          <a:p>
            <a:pPr fontAlgn="base"/>
            <a:r>
              <a:rPr lang="sl-SI" sz="1600"/>
              <a:t>Po možnosti uporabljajte ploščato tipkovnico (ali zložite noge tipkovnice). </a:t>
            </a:r>
          </a:p>
          <a:p>
            <a:pPr fontAlgn="base"/>
            <a:r>
              <a:rPr lang="sl-SI" sz="1600"/>
              <a:t>Tipkovnico postavite neposredno pred zaslon, približno 5–10 cm od roba mize. </a:t>
            </a:r>
          </a:p>
          <a:p>
            <a:pPr fontAlgn="base"/>
            <a:r>
              <a:rPr lang="sl-SI" sz="1600"/>
              <a:t>Miško postavite čim bližje tipkovnici. </a:t>
            </a:r>
          </a:p>
          <a:p>
            <a:pPr fontAlgn="base"/>
            <a:r>
              <a:rPr lang="sl-SI" sz="1600"/>
              <a:t>Miško uporabljajte pravilno. Poskrbite, da miza (ali naslonjalo za roke) roki nudi zadostno podporo in da je stranski del roke na mizi.</a:t>
            </a:r>
          </a:p>
          <a:p>
            <a:pPr fontAlgn="base"/>
            <a:r>
              <a:rPr lang="sl-SI" sz="1600"/>
              <a:t>Ko miške ne uporabljate, pazite, da roka ne počiva na miški. </a:t>
            </a:r>
          </a:p>
          <a:p>
            <a:pPr fontAlgn="base"/>
            <a:r>
              <a:rPr lang="sl-SI" sz="1600"/>
              <a:t>Klike na miško po možnosti zmanjšajte s pomočjo bližnjic na tipkovnici. </a:t>
            </a:r>
          </a:p>
          <a:p>
            <a:pPr fontAlgn="base"/>
            <a:r>
              <a:rPr lang="sl-SI" sz="1600"/>
              <a:t>Vertikalna miška ali roler bi lahko bila primerna za tiste zaposlene, ki že trpijo za kostno-mišičnimi obolenji.</a:t>
            </a:r>
          </a:p>
        </p:txBody>
      </p:sp>
    </p:spTree>
    <p:extLst>
      <p:ext uri="{BB962C8B-B14F-4D97-AF65-F5344CB8AC3E}">
        <p14:creationId xmlns:p14="http://schemas.microsoft.com/office/powerpoint/2010/main" val="307839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843558"/>
            <a:ext cx="5904656" cy="3455987"/>
          </a:xfrm>
        </p:spPr>
        <p:txBody>
          <a:bodyPr lIns="0" tIns="0" rIns="0" bIns="0">
            <a:noAutofit/>
          </a:bodyPr>
          <a:lstStyle/>
          <a:p>
            <a:pPr>
              <a:lnSpc>
                <a:spcPct val="150000"/>
              </a:lnSpc>
            </a:pPr>
            <a:r>
              <a:rPr lang="sl-SI" sz="2000">
                <a:solidFill>
                  <a:schemeClr val="accent1"/>
                </a:solidFill>
              </a:rPr>
              <a:t>Uvod: Kostno-mišična obolenja, povezana z opravljanjem dela na daljavo</a:t>
            </a:r>
          </a:p>
          <a:p>
            <a:pPr>
              <a:lnSpc>
                <a:spcPct val="150000"/>
              </a:lnSpc>
            </a:pPr>
            <a:r>
              <a:rPr lang="sl-SI" sz="2000">
                <a:solidFill>
                  <a:schemeClr val="accent1"/>
                </a:solidFill>
              </a:rPr>
              <a:t>Ocena tveganja</a:t>
            </a:r>
          </a:p>
          <a:p>
            <a:pPr>
              <a:lnSpc>
                <a:spcPct val="150000"/>
              </a:lnSpc>
            </a:pPr>
            <a:r>
              <a:rPr lang="sl-SI" sz="2000"/>
              <a:t>Glavni dejavniki tveganja za kostno-mišična obolenja, ki so povezani z delom na daljavo</a:t>
            </a:r>
          </a:p>
          <a:p>
            <a:pPr>
              <a:lnSpc>
                <a:spcPct val="150000"/>
              </a:lnSpc>
            </a:pPr>
            <a:r>
              <a:rPr lang="sl-SI" sz="2000"/>
              <a:t>Preventivni/zaščitni pristopi za obravnavo dejavnikov tveganja kostno-mišičnih obolenj, povezanih z delom na daljavo </a:t>
            </a:r>
          </a:p>
          <a:p>
            <a:pPr marL="0" indent="0">
              <a:buNone/>
            </a:pPr>
            <a:endParaRPr lang="en-US" sz="1800" dirty="0"/>
          </a:p>
          <a:p>
            <a:pPr marL="0" indent="0">
              <a:buNone/>
            </a:pPr>
            <a:endParaRPr lang="en-US" sz="1800" dirty="0"/>
          </a:p>
          <a:p>
            <a:pPr marL="0" indent="0">
              <a:buNone/>
            </a:pPr>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16216" y="1059582"/>
            <a:ext cx="2308434" cy="2797082"/>
          </a:xfrm>
          <a:prstGeom prst="rect">
            <a:avLst/>
          </a:prstGeom>
        </p:spPr>
      </p:pic>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2400"/>
              <a:t>Pregled</a:t>
            </a:r>
          </a:p>
        </p:txBody>
      </p:sp>
    </p:spTree>
    <p:extLst>
      <p:ext uri="{BB962C8B-B14F-4D97-AF65-F5344CB8AC3E}">
        <p14:creationId xmlns:p14="http://schemas.microsoft.com/office/powerpoint/2010/main" val="182541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7722447" cy="367200"/>
          </a:xfrm>
        </p:spPr>
        <p:txBody>
          <a:bodyPr/>
          <a:lstStyle/>
          <a:p>
            <a:pPr fontAlgn="base"/>
            <a:r>
              <a:rPr lang="sl-SI" sz="2200"/>
              <a:t>1. Zasnova delovnega mesta in ergonomija – stojalo za dokumente</a:t>
            </a:r>
          </a:p>
        </p:txBody>
      </p:sp>
      <p:sp>
        <p:nvSpPr>
          <p:cNvPr id="3" name="Content Placeholder 2"/>
          <p:cNvSpPr>
            <a:spLocks noGrp="1"/>
          </p:cNvSpPr>
          <p:nvPr>
            <p:ph sz="half" idx="1"/>
          </p:nvPr>
        </p:nvSpPr>
        <p:spPr>
          <a:xfrm>
            <a:off x="539750" y="915988"/>
            <a:ext cx="7704658" cy="3455987"/>
          </a:xfrm>
        </p:spPr>
        <p:txBody>
          <a:bodyPr anchor="t">
            <a:noAutofit/>
          </a:bodyPr>
          <a:lstStyle/>
          <a:p>
            <a:r>
              <a:rPr lang="sl-SI" sz="1900"/>
              <a:t>Pri tipkanju zapiskov ali besedila iz papirnatih dokumentov uporabite stojalo za dokumente. To pomaga ohranjati nevtralno držo vratu in hrbta. </a:t>
            </a:r>
          </a:p>
          <a:p>
            <a:r>
              <a:rPr lang="sl-SI" sz="1900"/>
              <a:t>Stojalo za dokumente postavite za (zunanjo) tipkovnico in pod zaslonom, neposredno med zaslonom in tipkovnico.</a:t>
            </a:r>
          </a:p>
          <a:p>
            <a:r>
              <a:rPr lang="sl-SI" sz="1900"/>
              <a:t>Postavite ga pod rahlim kotom (približno 45 °), da bodo dokumenti jasno čitljivi. </a:t>
            </a:r>
          </a:p>
          <a:p>
            <a:r>
              <a:rPr lang="sl-SI" sz="1900"/>
              <a:t>V primeru slepega tipkanja stojalo za dokumente nastavite na enako višino in razdaljo kot zaslon (da vam oči ne bo treba vedno izostriti, vrat pa bo ostal v udobnem položaju).</a:t>
            </a:r>
          </a:p>
          <a:p>
            <a:pPr fontAlgn="base"/>
            <a:endParaRPr lang="en-GB" sz="1600" dirty="0"/>
          </a:p>
        </p:txBody>
      </p:sp>
    </p:spTree>
    <p:extLst>
      <p:ext uri="{BB962C8B-B14F-4D97-AF65-F5344CB8AC3E}">
        <p14:creationId xmlns:p14="http://schemas.microsoft.com/office/powerpoint/2010/main" val="23562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2. Delovno okolje – osvetlitev </a:t>
            </a:r>
          </a:p>
        </p:txBody>
      </p:sp>
      <p:sp>
        <p:nvSpPr>
          <p:cNvPr id="3" name="Content Placeholder 2"/>
          <p:cNvSpPr>
            <a:spLocks noGrp="1"/>
          </p:cNvSpPr>
          <p:nvPr>
            <p:ph sz="half" idx="1"/>
          </p:nvPr>
        </p:nvSpPr>
        <p:spPr>
          <a:xfrm>
            <a:off x="539750" y="987574"/>
            <a:ext cx="4824338" cy="3455987"/>
          </a:xfrm>
        </p:spPr>
        <p:txBody>
          <a:bodyPr anchor="t">
            <a:noAutofit/>
          </a:bodyPr>
          <a:lstStyle/>
          <a:p>
            <a:r>
              <a:rPr lang="sl-SI" sz="1800"/>
              <a:t>Ustrezna osvetlitev (priporočljiva je osvetlitev najmanj 500 luksov) je v domači pisarni prav tako pomembna. </a:t>
            </a:r>
          </a:p>
          <a:p>
            <a:r>
              <a:rPr lang="sl-SI" sz="1800"/>
              <a:t>Izogibajte se ekstremnim svetlobnim kontrastom (npr. delu v temni sobi med gledanjem v zaslon, zaslonu, obdanem s temnimi stenami) in preprečite bleščanje zaradi sončne svetlobe ali močne osvetljenosti zaslona.</a:t>
            </a:r>
          </a:p>
          <a:p>
            <a:r>
              <a:rPr lang="sl-SI" sz="1800"/>
              <a:t>Zato sedite ob oknu (obraz ali hrbet ne smeta biti obrnjena proti oknu) in po potrebi uporabite žaluzije.</a:t>
            </a:r>
          </a:p>
          <a:p>
            <a:pPr marL="0" indent="0" fontAlgn="base">
              <a:buNone/>
            </a:pPr>
            <a:endParaRPr lang="en-GB"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95763" y="1275606"/>
            <a:ext cx="2736354" cy="2780651"/>
          </a:xfrm>
          <a:prstGeom prst="rect">
            <a:avLst/>
          </a:prstGeom>
        </p:spPr>
      </p:pic>
    </p:spTree>
    <p:extLst>
      <p:ext uri="{BB962C8B-B14F-4D97-AF65-F5344CB8AC3E}">
        <p14:creationId xmlns:p14="http://schemas.microsoft.com/office/powerpoint/2010/main" val="320470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2. Delovno okolje – zrak in temperatura </a:t>
            </a:r>
          </a:p>
        </p:txBody>
      </p:sp>
      <p:sp>
        <p:nvSpPr>
          <p:cNvPr id="3" name="Content Placeholder 2"/>
          <p:cNvSpPr>
            <a:spLocks noGrp="1"/>
          </p:cNvSpPr>
          <p:nvPr>
            <p:ph sz="half" idx="1"/>
          </p:nvPr>
        </p:nvSpPr>
        <p:spPr>
          <a:xfrm>
            <a:off x="539750" y="915988"/>
            <a:ext cx="4752330" cy="3455987"/>
          </a:xfrm>
        </p:spPr>
        <p:txBody>
          <a:bodyPr anchor="t">
            <a:noAutofit/>
          </a:bodyPr>
          <a:lstStyle/>
          <a:p>
            <a:pPr fontAlgn="base"/>
            <a:r>
              <a:rPr lang="sl-SI" sz="1800"/>
              <a:t>Redno prezračujte in odpirajte okna in vrata, npr. pred začetkom delovnega dne ali med odmori.</a:t>
            </a:r>
          </a:p>
          <a:p>
            <a:r>
              <a:rPr lang="sl-SI" sz="1800"/>
              <a:t>Optimalna temperatura za delo z računalnikom je med 22 °C in 24,5 °C, odvisno od sezone. </a:t>
            </a:r>
          </a:p>
          <a:p>
            <a:r>
              <a:rPr lang="sl-SI" sz="1800"/>
              <a:t>Oblačila prilagodite temperaturi delovnega mesta. </a:t>
            </a:r>
          </a:p>
          <a:p>
            <a:r>
              <a:rPr lang="sl-SI" sz="1800"/>
              <a:t>Oblecite se tako, da boste lahko zlahka oblekli ali slekli plasti oblačil, če vam bo prevroče ali premrzlo. Z ohlapnimi oblačili se boste tudi lažje pretegnili.</a:t>
            </a:r>
          </a:p>
          <a:p>
            <a:pPr fontAlgn="base"/>
            <a:endParaRPr lang="en-GB" sz="1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081" y="1275606"/>
            <a:ext cx="5012728" cy="3682692"/>
          </a:xfrm>
          <a:prstGeom prst="rect">
            <a:avLst/>
          </a:prstGeom>
        </p:spPr>
      </p:pic>
    </p:spTree>
    <p:extLst>
      <p:ext uri="{BB962C8B-B14F-4D97-AF65-F5344CB8AC3E}">
        <p14:creationId xmlns:p14="http://schemas.microsoft.com/office/powerpoint/2010/main" val="84990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2. Delovno okolje – ozadje</a:t>
            </a:r>
          </a:p>
        </p:txBody>
      </p:sp>
      <p:sp>
        <p:nvSpPr>
          <p:cNvPr id="3" name="Content Placeholder 2"/>
          <p:cNvSpPr>
            <a:spLocks noGrp="1"/>
          </p:cNvSpPr>
          <p:nvPr>
            <p:ph sz="half" idx="1"/>
          </p:nvPr>
        </p:nvSpPr>
        <p:spPr>
          <a:xfrm>
            <a:off x="539750" y="915987"/>
            <a:ext cx="4392290" cy="3455987"/>
          </a:xfrm>
        </p:spPr>
        <p:txBody>
          <a:bodyPr anchor="t">
            <a:noAutofit/>
          </a:bodyPr>
          <a:lstStyle/>
          <a:p>
            <a:pPr fontAlgn="base"/>
            <a:r>
              <a:rPr lang="sl-SI" sz="1750"/>
              <a:t>Smiselno je delo opravljati v ločeni sobi, da na ta način zmanjšate motnje zaradi glasbe, televizije, sostanovalcev itd. </a:t>
            </a:r>
          </a:p>
          <a:p>
            <a:pPr fontAlgn="base"/>
            <a:r>
              <a:rPr lang="sl-SI" sz="1750"/>
              <a:t>S sostanovalci se o tem predhodno dogovorite, zlasti kadar opravljate naloge, pri katerih potrebujete koncentracijo. </a:t>
            </a:r>
          </a:p>
          <a:p>
            <a:pPr fontAlgn="base"/>
            <a:r>
              <a:rPr lang="sl-SI" sz="1750"/>
              <a:t>Poleg tega lahko s slušalkami za odstranjevanje zunanjega hrupa zmanjšate moteči hrup v ozadju. </a:t>
            </a:r>
          </a:p>
          <a:p>
            <a:pPr fontAlgn="base"/>
            <a:r>
              <a:rPr lang="sl-SI" sz="1750"/>
              <a:t>Tiskalnik po možnosti prestavite v drugo sobo.</a:t>
            </a:r>
          </a:p>
          <a:p>
            <a:pPr marL="0" indent="0" fontAlgn="base">
              <a:buNone/>
            </a:pPr>
            <a:endParaRPr lang="en-GB" sz="175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283718"/>
            <a:ext cx="3312368" cy="1900271"/>
          </a:xfrm>
          <a:prstGeom prst="rect">
            <a:avLst/>
          </a:prstGeom>
        </p:spPr>
      </p:pic>
    </p:spTree>
    <p:extLst>
      <p:ext uri="{BB962C8B-B14F-4D97-AF65-F5344CB8AC3E}">
        <p14:creationId xmlns:p14="http://schemas.microsoft.com/office/powerpoint/2010/main" val="637714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3. Sedeči življenjski slog</a:t>
            </a:r>
          </a:p>
        </p:txBody>
      </p:sp>
      <p:sp>
        <p:nvSpPr>
          <p:cNvPr id="3" name="Content Placeholder 2"/>
          <p:cNvSpPr>
            <a:spLocks noGrp="1"/>
          </p:cNvSpPr>
          <p:nvPr>
            <p:ph sz="half" idx="1"/>
          </p:nvPr>
        </p:nvSpPr>
        <p:spPr>
          <a:xfrm>
            <a:off x="539749" y="915988"/>
            <a:ext cx="7632701" cy="3455987"/>
          </a:xfrm>
        </p:spPr>
        <p:txBody>
          <a:bodyPr anchor="t">
            <a:noAutofit/>
          </a:bodyPr>
          <a:lstStyle/>
          <a:p>
            <a:pPr fontAlgn="base"/>
            <a:r>
              <a:rPr lang="sl-SI" sz="2000"/>
              <a:t> Za duševno in fizično zdravje je potrebna kombinacija treh elementov: </a:t>
            </a:r>
          </a:p>
          <a:p>
            <a:pPr marL="141750" lvl="1" indent="0" fontAlgn="base">
              <a:buNone/>
            </a:pPr>
            <a:r>
              <a:rPr lang="sl-SI" sz="2000"/>
              <a:t>1) čim manj sedenja čez dan, </a:t>
            </a:r>
          </a:p>
          <a:p>
            <a:pPr marL="141750" lvl="1" indent="0" fontAlgn="base">
              <a:buNone/>
            </a:pPr>
            <a:r>
              <a:rPr lang="sl-SI" sz="2000"/>
              <a:t>2) večkratna menjava drže, </a:t>
            </a:r>
          </a:p>
          <a:p>
            <a:pPr marL="141750" lvl="1" indent="0" fontAlgn="base">
              <a:buNone/>
            </a:pPr>
            <a:r>
              <a:rPr lang="sl-SI" sz="2000"/>
              <a:t>3) zavedanje o dobri drži pri sedenju.</a:t>
            </a:r>
          </a:p>
          <a:p>
            <a:pPr fontAlgn="base"/>
            <a:endParaRPr lang="en-GB"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482458"/>
            <a:ext cx="2170263" cy="18895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550" y="2761221"/>
            <a:ext cx="2963990" cy="1610754"/>
          </a:xfrm>
          <a:prstGeom prst="rect">
            <a:avLst/>
          </a:prstGeom>
        </p:spPr>
      </p:pic>
    </p:spTree>
    <p:extLst>
      <p:ext uri="{BB962C8B-B14F-4D97-AF65-F5344CB8AC3E}">
        <p14:creationId xmlns:p14="http://schemas.microsoft.com/office/powerpoint/2010/main" val="80405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3. Sedeči življenjski slog – nasveti za gibanje</a:t>
            </a:r>
          </a:p>
        </p:txBody>
      </p:sp>
      <p:sp>
        <p:nvSpPr>
          <p:cNvPr id="3" name="Content Placeholder 2"/>
          <p:cNvSpPr>
            <a:spLocks noGrp="1"/>
          </p:cNvSpPr>
          <p:nvPr>
            <p:ph sz="half" idx="1"/>
          </p:nvPr>
        </p:nvSpPr>
        <p:spPr>
          <a:xfrm>
            <a:off x="323528" y="771550"/>
            <a:ext cx="8424936" cy="3455987"/>
          </a:xfrm>
        </p:spPr>
        <p:txBody>
          <a:bodyPr anchor="t">
            <a:noAutofit/>
          </a:bodyPr>
          <a:lstStyle/>
          <a:p>
            <a:pPr lvl="2" fontAlgn="base">
              <a:buFont typeface="Wingdings" panose="05000000000000000000" pitchFamily="2" charset="2"/>
              <a:buChar char="§"/>
            </a:pPr>
            <a:r>
              <a:rPr lang="sl-SI" sz="1650" b="1">
                <a:solidFill>
                  <a:schemeClr val="tx2"/>
                </a:solidFill>
              </a:rPr>
              <a:t>Dan začnite s krajšim sprehodom ali hitro vadbo (npr. raztezanje, vaje za moč ...).</a:t>
            </a:r>
          </a:p>
          <a:p>
            <a:pPr lvl="2" fontAlgn="base">
              <a:buFont typeface="Wingdings" panose="05000000000000000000" pitchFamily="2" charset="2"/>
              <a:buChar char="§"/>
            </a:pPr>
            <a:r>
              <a:rPr lang="sl-SI" sz="1650" b="1">
                <a:solidFill>
                  <a:schemeClr val="tx2"/>
                </a:solidFill>
              </a:rPr>
              <a:t>Izmenično opravljajte različne naloge in menjajte držo vsaj vsako uro tako, da vstanete, si vzamete odmor (za kavo), odidete na stranišče itd.</a:t>
            </a:r>
          </a:p>
          <a:p>
            <a:pPr lvl="2" fontAlgn="base">
              <a:buFont typeface="Wingdings" panose="05000000000000000000" pitchFamily="2" charset="2"/>
              <a:buChar char="§"/>
            </a:pPr>
            <a:r>
              <a:rPr lang="sl-SI" sz="1650" b="1">
                <a:solidFill>
                  <a:schemeClr val="tx2"/>
                </a:solidFill>
              </a:rPr>
              <a:t>Med spletnimi sestanki lahko redno stojite, pri telefonskih klicih pa hodite.</a:t>
            </a:r>
          </a:p>
          <a:p>
            <a:pPr lvl="2" fontAlgn="base">
              <a:buFont typeface="Wingdings" panose="05000000000000000000" pitchFamily="2" charset="2"/>
              <a:buChar char="§"/>
            </a:pPr>
            <a:r>
              <a:rPr lang="sl-SI" sz="1650" b="1">
                <a:solidFill>
                  <a:schemeClr val="tx2"/>
                </a:solidFill>
              </a:rPr>
              <a:t>Izmenično opravljajte dela, pri katerih je potrebno sedenje (največ eno uro), ter dela, pri katerih lahko stojite (največ 30 minut). Po možnosti uporabljajte dvižno mizo. Če ta ni na voljo, prenosni računalnik s podstavkom položite na mizo ali omaro. </a:t>
            </a:r>
          </a:p>
          <a:p>
            <a:pPr lvl="2" fontAlgn="base">
              <a:buFont typeface="Wingdings" panose="05000000000000000000" pitchFamily="2" charset="2"/>
              <a:buChar char="§"/>
            </a:pPr>
            <a:r>
              <a:rPr lang="sl-SI" sz="1650" b="1">
                <a:solidFill>
                  <a:schemeClr val="tx2"/>
                </a:solidFill>
              </a:rPr>
              <a:t>Vzemite si krajši odmor, da vstanete za 30 sekund in se vsakih 20–30 minut raztegnete.</a:t>
            </a:r>
          </a:p>
          <a:p>
            <a:pPr lvl="2" fontAlgn="base">
              <a:buFont typeface="Wingdings" panose="05000000000000000000" pitchFamily="2" charset="2"/>
              <a:buChar char="§"/>
            </a:pPr>
            <a:r>
              <a:rPr lang="sl-SI" sz="1650" b="1">
                <a:solidFill>
                  <a:schemeClr val="tx2"/>
                </a:solidFill>
              </a:rPr>
              <a:t>Med sedenjem spremenite svojo držo, npr. s premikanjem teže iz ene na drugo stran ali z nagibanjem nazaj (dinamično sedenje).</a:t>
            </a:r>
          </a:p>
          <a:p>
            <a:pPr lvl="2" fontAlgn="base">
              <a:buFont typeface="Wingdings" panose="05000000000000000000" pitchFamily="2" charset="2"/>
              <a:buChar char="§"/>
            </a:pPr>
            <a:r>
              <a:rPr lang="sl-SI" sz="1650" b="1">
                <a:solidFill>
                  <a:schemeClr val="tx2"/>
                </a:solidFill>
              </a:rPr>
              <a:t>Odmor za kosilo predstavlja idealen trenutek za sprehod, 15-minutno vadbo, delo na vrtu ali druge dejavnosti na prostem.</a:t>
            </a:r>
          </a:p>
          <a:p>
            <a:pPr fontAlgn="base"/>
            <a:endParaRPr lang="en-GB" sz="1650" dirty="0"/>
          </a:p>
        </p:txBody>
      </p:sp>
    </p:spTree>
    <p:extLst>
      <p:ext uri="{BB962C8B-B14F-4D97-AF65-F5344CB8AC3E}">
        <p14:creationId xmlns:p14="http://schemas.microsoft.com/office/powerpoint/2010/main" val="1801815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3. Sedeči življenjski slog – nasveti za gibanje 2</a:t>
            </a:r>
          </a:p>
        </p:txBody>
      </p:sp>
      <p:sp>
        <p:nvSpPr>
          <p:cNvPr id="3" name="Content Placeholder 2"/>
          <p:cNvSpPr>
            <a:spLocks noGrp="1"/>
          </p:cNvSpPr>
          <p:nvPr>
            <p:ph sz="half" idx="1"/>
          </p:nvPr>
        </p:nvSpPr>
        <p:spPr>
          <a:xfrm>
            <a:off x="323527" y="915988"/>
            <a:ext cx="7560841" cy="3383954"/>
          </a:xfrm>
        </p:spPr>
        <p:txBody>
          <a:bodyPr anchor="t">
            <a:noAutofit/>
          </a:bodyPr>
          <a:lstStyle/>
          <a:p>
            <a:pPr lvl="2" fontAlgn="base">
              <a:buFont typeface="Wingdings" panose="05000000000000000000" pitchFamily="2" charset="2"/>
              <a:buChar char="§"/>
            </a:pPr>
            <a:r>
              <a:rPr lang="sl-SI" sz="1800">
                <a:solidFill>
                  <a:schemeClr val="tx2"/>
                </a:solidFill>
              </a:rPr>
              <a:t> </a:t>
            </a:r>
            <a:r>
              <a:rPr lang="sl-SI" sz="1800" b="1">
                <a:solidFill>
                  <a:schemeClr val="tx2"/>
                </a:solidFill>
              </a:rPr>
              <a:t>Redno izvajajte par hitrih vaj za izboljšanje krvnega obtoka in sprostitev mišične napetosti: </a:t>
            </a:r>
          </a:p>
          <a:p>
            <a:pPr lvl="3"/>
            <a:r>
              <a:rPr lang="sl-SI" sz="1800"/>
              <a:t>Glavo obrnite levo in desno.</a:t>
            </a:r>
          </a:p>
          <a:p>
            <a:pPr lvl="3"/>
            <a:r>
              <a:rPr lang="sl-SI" sz="1800"/>
              <a:t>Glavo nagnite naprej in z njo nežno stresite iz ene strani v drugo.</a:t>
            </a:r>
          </a:p>
          <a:p>
            <a:pPr lvl="3"/>
            <a:r>
              <a:rPr lang="sl-SI" sz="1800"/>
              <a:t>Pri tem naj vaše roke in ramena sproščeno visijo.</a:t>
            </a:r>
          </a:p>
          <a:p>
            <a:pPr lvl="3"/>
            <a:r>
              <a:rPr lang="sl-SI" sz="1800"/>
              <a:t>Nato vaša ramena obrnite proti stopalom.</a:t>
            </a:r>
          </a:p>
          <a:p>
            <a:pPr lvl="3"/>
            <a:r>
              <a:rPr lang="sl-SI" sz="1800"/>
              <a:t>Ramena obračajte nazaj in naprej.</a:t>
            </a:r>
          </a:p>
          <a:p>
            <a:pPr lvl="3"/>
            <a:r>
              <a:rPr lang="sl-SI" sz="1800"/>
              <a:t>Roke iztegnite naprej v višini ramen. Združite roke (z dlanmi, obrnjenimi navzven) in jih raztegujte.</a:t>
            </a:r>
          </a:p>
          <a:p>
            <a:pPr lvl="3"/>
            <a:r>
              <a:rPr lang="sl-SI" sz="1800"/>
              <a:t>Roke razširite na stran in nazaj.</a:t>
            </a:r>
          </a:p>
          <a:p>
            <a:pPr lvl="3"/>
            <a:r>
              <a:rPr lang="sl-SI" sz="1800"/>
              <a:t>Pete postavite trdno na tla in dvignite prste.</a:t>
            </a:r>
          </a:p>
          <a:p>
            <a:pPr lvl="3"/>
            <a:r>
              <a:rPr lang="sl-SI" sz="1800"/>
              <a:t>Prste postavite trdno na tla in dvignite pete.</a:t>
            </a:r>
          </a:p>
          <a:p>
            <a:pPr marL="0" indent="0" fontAlgn="base">
              <a:buNone/>
            </a:pPr>
            <a:endParaRPr lang="en-GB" sz="105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757" y="2499742"/>
            <a:ext cx="1417222" cy="1723330"/>
          </a:xfrm>
          <a:prstGeom prst="rect">
            <a:avLst/>
          </a:prstGeom>
        </p:spPr>
      </p:pic>
    </p:spTree>
    <p:extLst>
      <p:ext uri="{BB962C8B-B14F-4D97-AF65-F5344CB8AC3E}">
        <p14:creationId xmlns:p14="http://schemas.microsoft.com/office/powerpoint/2010/main" val="273108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4. Organizacija dela</a:t>
            </a:r>
          </a:p>
        </p:txBody>
      </p:sp>
      <p:sp>
        <p:nvSpPr>
          <p:cNvPr id="3" name="Content Placeholder 2"/>
          <p:cNvSpPr>
            <a:spLocks noGrp="1"/>
          </p:cNvSpPr>
          <p:nvPr>
            <p:ph sz="half" idx="1"/>
          </p:nvPr>
        </p:nvSpPr>
        <p:spPr>
          <a:xfrm>
            <a:off x="539749" y="915988"/>
            <a:ext cx="7632701" cy="3455987"/>
          </a:xfrm>
        </p:spPr>
        <p:txBody>
          <a:bodyPr anchor="t">
            <a:noAutofit/>
          </a:bodyPr>
          <a:lstStyle/>
          <a:p>
            <a:pPr fontAlgn="base"/>
            <a:r>
              <a:rPr lang="sl-SI" sz="1800"/>
              <a:t> </a:t>
            </a:r>
            <a:r>
              <a:rPr lang="sl-SI" sz="1750"/>
              <a:t>Tukaj je nekaj praktičnih nasvetov za izboljšanje ravnovesja med poklicnim in zasebnim življenjem ter organizacijo dela v času dela od doma:</a:t>
            </a:r>
          </a:p>
          <a:p>
            <a:pPr lvl="1" fontAlgn="base"/>
            <a:r>
              <a:rPr lang="sl-SI" sz="1750"/>
              <a:t>Zagotovite si ločeno pisarno, kjer boste lahko delali brez motenj. Tako boste lahko lažje ločevali med delom in zasebnim življenjem. </a:t>
            </a:r>
          </a:p>
          <a:p>
            <a:pPr lvl="1" fontAlgn="base"/>
            <a:r>
              <a:rPr lang="sl-SI" sz="1750"/>
              <a:t>Delovnik načrtujte (vključno z odmori za malico in krajšimi odmori). </a:t>
            </a:r>
          </a:p>
          <a:p>
            <a:pPr lvl="1" fontAlgn="base"/>
            <a:r>
              <a:rPr lang="sl-SI" sz="1750"/>
              <a:t>Upoštevajte „normalni“ delovni čas.</a:t>
            </a:r>
          </a:p>
          <a:p>
            <a:pPr lvl="1" fontAlgn="base"/>
            <a:r>
              <a:rPr lang="sl-SI" sz="1750"/>
              <a:t>Poskrbite za dobro rutino: vstanite in začnite z delom ob istem času, kot bi to storili na „normalen“ delovni dan. </a:t>
            </a:r>
          </a:p>
          <a:p>
            <a:pPr lvl="1" fontAlgn="base"/>
            <a:r>
              <a:rPr lang="sl-SI" sz="1750"/>
              <a:t>Načrtujte dejavnosti po koncu delovnega dne. Če veste, da vas po koncu delovnika čaka nek opravek, se boste lažje odklopili od svojih nalog in prenehali z delom.</a:t>
            </a:r>
          </a:p>
          <a:p>
            <a:pPr lvl="1" fontAlgn="base"/>
            <a:r>
              <a:rPr lang="sl-SI" sz="1750"/>
              <a:t>Opravljajte raznolike naloge, s čimer se boste izognili monotonosti.</a:t>
            </a:r>
          </a:p>
          <a:p>
            <a:pPr marL="0" indent="0" fontAlgn="base">
              <a:buNone/>
            </a:pPr>
            <a:endParaRPr lang="en-GB" sz="1750" dirty="0"/>
          </a:p>
        </p:txBody>
      </p:sp>
    </p:spTree>
    <p:extLst>
      <p:ext uri="{BB962C8B-B14F-4D97-AF65-F5344CB8AC3E}">
        <p14:creationId xmlns:p14="http://schemas.microsoft.com/office/powerpoint/2010/main" val="3771271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5. Psihosocialni dejavniki</a:t>
            </a:r>
          </a:p>
        </p:txBody>
      </p:sp>
      <p:sp>
        <p:nvSpPr>
          <p:cNvPr id="3" name="Content Placeholder 2"/>
          <p:cNvSpPr>
            <a:spLocks noGrp="1"/>
          </p:cNvSpPr>
          <p:nvPr>
            <p:ph sz="half" idx="1"/>
          </p:nvPr>
        </p:nvSpPr>
        <p:spPr>
          <a:xfrm>
            <a:off x="539750" y="1131987"/>
            <a:ext cx="7632700" cy="3455987"/>
          </a:xfrm>
        </p:spPr>
        <p:txBody>
          <a:bodyPr anchor="t">
            <a:noAutofit/>
          </a:bodyPr>
          <a:lstStyle/>
          <a:p>
            <a:pPr fontAlgn="base"/>
            <a:r>
              <a:rPr lang="sl-SI" sz="2000"/>
              <a:t>Delovna podpora (tj. socialna podpora, avtonomija, odločanje) je pomemben element psihosocialnega in fizičnega zdravja zaposlenih. </a:t>
            </a:r>
          </a:p>
          <a:p>
            <a:pPr fontAlgn="base"/>
            <a:r>
              <a:rPr lang="sl-SI" sz="2000"/>
              <a:t>Zadovoljstvo z delom se poveča, ko zaposleni med delom (na daljavo) čutijo ustrezno usmerjanje in podporo.</a:t>
            </a:r>
          </a:p>
          <a:p>
            <a:pPr fontAlgn="base"/>
            <a:r>
              <a:rPr lang="sl-SI" sz="2000"/>
              <a:t>Tukaj je nekaj praktičnih nasvetov za zmanjšanje psihosocialnih dejavnikov tveganja, povezanih s kostno-mišičnimi obolenji kot posledico dela na daljavo:</a:t>
            </a:r>
          </a:p>
          <a:p>
            <a:pPr lvl="1" fontAlgn="base"/>
            <a:r>
              <a:rPr lang="sl-SI" sz="2000"/>
              <a:t>družbena izolacija/družbena podpora,</a:t>
            </a:r>
          </a:p>
          <a:p>
            <a:pPr lvl="1" fontAlgn="base"/>
            <a:r>
              <a:rPr lang="sl-SI" sz="2000"/>
              <a:t>delovna obremenitev.</a:t>
            </a:r>
          </a:p>
          <a:p>
            <a:pPr marL="0" indent="0" fontAlgn="base">
              <a:buNone/>
            </a:pPr>
            <a:endParaRPr lang="en-GB" sz="2000" dirty="0"/>
          </a:p>
        </p:txBody>
      </p:sp>
    </p:spTree>
    <p:extLst>
      <p:ext uri="{BB962C8B-B14F-4D97-AF65-F5344CB8AC3E}">
        <p14:creationId xmlns:p14="http://schemas.microsoft.com/office/powerpoint/2010/main" val="4275472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5. Psihosocialni dejavniki – družbena izolacija/podpora</a:t>
            </a:r>
          </a:p>
        </p:txBody>
      </p:sp>
      <p:sp>
        <p:nvSpPr>
          <p:cNvPr id="3" name="Content Placeholder 2"/>
          <p:cNvSpPr>
            <a:spLocks noGrp="1"/>
          </p:cNvSpPr>
          <p:nvPr>
            <p:ph sz="half" idx="1"/>
          </p:nvPr>
        </p:nvSpPr>
        <p:spPr>
          <a:xfrm>
            <a:off x="539750" y="915988"/>
            <a:ext cx="7632700" cy="3455987"/>
          </a:xfrm>
        </p:spPr>
        <p:txBody>
          <a:bodyPr anchor="t">
            <a:noAutofit/>
          </a:bodyPr>
          <a:lstStyle/>
          <a:p>
            <a:pPr fontAlgn="base"/>
            <a:r>
              <a:rPr lang="sl-SI" sz="1900"/>
              <a:t>Ostanite povezani s sodelavci in nadzorno osebo z načrtovanjem rednih telefonskih klicev ali videokonferenc. </a:t>
            </a:r>
          </a:p>
          <a:p>
            <a:pPr fontAlgn="base"/>
            <a:r>
              <a:rPr lang="sl-SI" sz="1900"/>
              <a:t>Poleg skupinskih sestankov se udeležujte tudi individualnih pogovorov s sodelavci in nadzorno osebo. </a:t>
            </a:r>
          </a:p>
          <a:p>
            <a:pPr fontAlgn="base"/>
            <a:r>
              <a:rPr lang="sl-SI" sz="1900"/>
              <a:t>Vzemite si čas za osebne in prijateljske pogovore. Prvi del sestanka naj bo namenjen pogovorom o tem, kako gre ostalim, in o zadevah, ki niso povezane z delom. </a:t>
            </a:r>
          </a:p>
          <a:p>
            <a:pPr fontAlgn="base"/>
            <a:r>
              <a:rPr lang="sl-SI" sz="1900"/>
              <a:t>S sodelavci se družite na virtualnih odmorih za kavo.</a:t>
            </a:r>
          </a:p>
          <a:p>
            <a:pPr fontAlgn="base"/>
            <a:r>
              <a:rPr lang="sl-SI" sz="1900"/>
              <a:t>Vzpostavite sistem sodelovanja med zaposlenimi za delo na daljavo, ki bo zaposlenim omogočalo izražanje pomislekov in hitrejše odkrivanje morebitnih težav.</a:t>
            </a:r>
          </a:p>
        </p:txBody>
      </p:sp>
    </p:spTree>
    <p:extLst>
      <p:ext uri="{BB962C8B-B14F-4D97-AF65-F5344CB8AC3E}">
        <p14:creationId xmlns:p14="http://schemas.microsoft.com/office/powerpoint/2010/main" val="330915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2400"/>
              <a:t>Uvod – delo na daljavo v domačem okolju </a:t>
            </a:r>
          </a:p>
        </p:txBody>
      </p:sp>
      <p:sp>
        <p:nvSpPr>
          <p:cNvPr id="3" name="Content Placeholder 2"/>
          <p:cNvSpPr>
            <a:spLocks noGrp="1"/>
          </p:cNvSpPr>
          <p:nvPr>
            <p:ph sz="half" idx="1"/>
          </p:nvPr>
        </p:nvSpPr>
        <p:spPr>
          <a:xfrm>
            <a:off x="539750" y="915566"/>
            <a:ext cx="7920682" cy="4752106"/>
          </a:xfrm>
        </p:spPr>
        <p:txBody>
          <a:bodyPr anchor="t">
            <a:noAutofit/>
          </a:bodyPr>
          <a:lstStyle/>
          <a:p>
            <a:r>
              <a:rPr lang="sl-SI" sz="2000"/>
              <a:t>Delo na daljavo je opredeljeno kot uporaba informacijskih in komunikacijskih tehnologij (kot so pametni telefoni, tablični računalniki, prenosni in namizni računalniki) za delo, ki se izvaja zunaj delodajalčevih prostorov.</a:t>
            </a:r>
          </a:p>
          <a:p>
            <a:r>
              <a:rPr lang="sl-SI" sz="2000"/>
              <a:t>Ta predstavitev PowerPoint se osredotoča na delo od doma (delo na daljavo od doma) in je namenjena zaposlenim, ki delo opravljajo od doma.</a:t>
            </a:r>
          </a:p>
          <a:p>
            <a:pPr lvl="1">
              <a:lnSpc>
                <a:spcPct val="160000"/>
              </a:lnSpc>
            </a:pPr>
            <a:r>
              <a:rPr lang="sl-SI" sz="1800"/>
              <a:t>Povezave do praktičnih virov so na strani z opombami.</a:t>
            </a:r>
          </a:p>
          <a:p>
            <a:pPr lvl="1">
              <a:lnSpc>
                <a:spcPct val="160000"/>
              </a:lnSpc>
            </a:pPr>
            <a:r>
              <a:rPr lang="sl-SI" sz="1800">
                <a:hlinkClick r:id="rId3"/>
              </a:rPr>
              <a:t>Tukaj</a:t>
            </a:r>
            <a:r>
              <a:rPr lang="sl-SI" sz="1800"/>
              <a:t> so na voljo tudi praktična orodja in navodila v zvezi z delom na daljavo.</a:t>
            </a:r>
          </a:p>
        </p:txBody>
      </p:sp>
    </p:spTree>
    <p:extLst>
      <p:ext uri="{BB962C8B-B14F-4D97-AF65-F5344CB8AC3E}">
        <p14:creationId xmlns:p14="http://schemas.microsoft.com/office/powerpoint/2010/main" val="64419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5. Psihosocialni dejavniki – delovna obremenitev</a:t>
            </a:r>
          </a:p>
        </p:txBody>
      </p:sp>
      <p:sp>
        <p:nvSpPr>
          <p:cNvPr id="3" name="Content Placeholder 2"/>
          <p:cNvSpPr>
            <a:spLocks noGrp="1"/>
          </p:cNvSpPr>
          <p:nvPr>
            <p:ph sz="half" idx="1"/>
          </p:nvPr>
        </p:nvSpPr>
        <p:spPr>
          <a:xfrm>
            <a:off x="539750" y="915988"/>
            <a:ext cx="7632700" cy="3455987"/>
          </a:xfrm>
        </p:spPr>
        <p:txBody>
          <a:bodyPr anchor="t">
            <a:noAutofit/>
          </a:bodyPr>
          <a:lstStyle/>
          <a:p>
            <a:r>
              <a:rPr lang="sl-SI" sz="1800" dirty="0"/>
              <a:t>Ne ignorirajte hitrega delovnega tempa. V primeru (daljše) večje obremenitve se s svojim nadrejenim dogovorite za termin za pogovor.</a:t>
            </a:r>
          </a:p>
          <a:p>
            <a:r>
              <a:rPr lang="sl-SI" sz="1800" dirty="0"/>
              <a:t>Med dnevom si vzemite dovolj odmorov, da prekinite obdobja intenzivnega dela, in ne preskočite odmora za kosilo. </a:t>
            </a:r>
          </a:p>
          <a:p>
            <a:r>
              <a:rPr lang="sl-SI" sz="1800" dirty="0"/>
              <a:t>Odklopite se od računalnika! </a:t>
            </a:r>
          </a:p>
          <a:p>
            <a:r>
              <a:rPr lang="sl-SI" sz="1800" dirty="0"/>
              <a:t>Ali včasih pozabite vzeti odmor? Poskušajte delati v 25-minutnih sklopih s 5-minutnimi odmori.</a:t>
            </a:r>
          </a:p>
          <a:p>
            <a:r>
              <a:rPr lang="sl-SI" sz="1800" dirty="0"/>
              <a:t>Osredotočite se na eno nalogo in izogibajte se motnjam tako, da delate v mirni sobi, nadenite si slušalke in zaprite e-poštni nabiralnik.</a:t>
            </a:r>
            <a:endParaRPr lang="en-GB" sz="1800" dirty="0"/>
          </a:p>
          <a:p>
            <a:endParaRPr lang="en-GB" sz="1800" dirty="0"/>
          </a:p>
          <a:p>
            <a:r>
              <a:rPr lang="sl-SI" sz="1200"/>
              <a:t>Prevod opravil Prevajalski center (CdT, Luksemburg), na podlagi izvirnega angleškega besedila.</a:t>
            </a:r>
          </a:p>
        </p:txBody>
      </p:sp>
    </p:spTree>
    <p:extLst>
      <p:ext uri="{BB962C8B-B14F-4D97-AF65-F5344CB8AC3E}">
        <p14:creationId xmlns:p14="http://schemas.microsoft.com/office/powerpoint/2010/main" val="60011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70124" cy="665308"/>
          </a:xfrm>
        </p:spPr>
        <p:txBody>
          <a:bodyPr lIns="0" tIns="0" rIns="0" bIns="0"/>
          <a:lstStyle/>
          <a:p>
            <a:r>
              <a:rPr lang="sl-SI" sz="2400">
                <a:solidFill>
                  <a:schemeClr val="accent1"/>
                </a:solidFill>
              </a:rPr>
              <a:t>Pridružite se nam in naredimo breme lažje!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627534"/>
            <a:ext cx="7180579" cy="4039076"/>
          </a:xfrm>
          <a:prstGeom prst="rect">
            <a:avLst/>
          </a:prstGeom>
        </p:spPr>
      </p:pic>
      <p:sp>
        <p:nvSpPr>
          <p:cNvPr id="3" name="Content Placeholder 2"/>
          <p:cNvSpPr>
            <a:spLocks noGrp="1"/>
          </p:cNvSpPr>
          <p:nvPr>
            <p:ph sz="half" idx="1"/>
          </p:nvPr>
        </p:nvSpPr>
        <p:spPr>
          <a:xfrm>
            <a:off x="450001" y="843558"/>
            <a:ext cx="7560000" cy="3645000"/>
          </a:xfrm>
        </p:spPr>
        <p:txBody>
          <a:bodyPr>
            <a:normAutofit/>
          </a:bodyPr>
          <a:lstStyle/>
          <a:p>
            <a:pPr>
              <a:buSzPct val="120000"/>
              <a:buBlip>
                <a:blip r:embed="rId4"/>
              </a:buBlip>
            </a:pPr>
            <a:endParaRPr lang="en-US" sz="1600" dirty="0">
              <a:solidFill>
                <a:schemeClr val="accent1"/>
              </a:solidFill>
            </a:endParaRPr>
          </a:p>
          <a:p>
            <a:pPr>
              <a:buSzPct val="120000"/>
              <a:buBlip>
                <a:blip r:embed="rId4"/>
              </a:buBlip>
            </a:pPr>
            <a:endParaRPr lang="en-US" sz="500" dirty="0">
              <a:solidFill>
                <a:schemeClr val="accent1"/>
              </a:solidFill>
            </a:endParaRPr>
          </a:p>
          <a:p>
            <a:pPr>
              <a:buSzPct val="120000"/>
              <a:buBlip>
                <a:blip r:embed="rId4"/>
              </a:buBlip>
            </a:pPr>
            <a:r>
              <a:rPr lang="sl-SI" sz="1600">
                <a:solidFill>
                  <a:schemeClr val="accent1"/>
                </a:solidFill>
              </a:rPr>
              <a:t>Več informacij je na voljo na spletišču kampanje:</a:t>
            </a:r>
          </a:p>
          <a:p>
            <a:pPr marL="189000" lvl="1" indent="0">
              <a:buSzPct val="120000"/>
              <a:buNone/>
            </a:pPr>
            <a:r>
              <a:rPr lang="sl-SI" sz="1600" b="1">
                <a:solidFill>
                  <a:schemeClr val="accent1"/>
                </a:solidFill>
                <a:hlinkClick r:id="rId5"/>
              </a:rPr>
              <a:t>healthy-workplaces.eu</a:t>
            </a:r>
          </a:p>
          <a:p>
            <a:pPr lvl="1">
              <a:buSzPct val="120000"/>
              <a:buBlip>
                <a:blip r:embed="rId4"/>
              </a:buBlip>
            </a:pPr>
            <a:endParaRPr lang="en-US" sz="1600" dirty="0">
              <a:solidFill>
                <a:schemeClr val="accent1"/>
              </a:solidFill>
            </a:endParaRPr>
          </a:p>
          <a:p>
            <a:pPr>
              <a:buSzPct val="120000"/>
              <a:buBlip>
                <a:blip r:embed="rId4"/>
              </a:buBlip>
            </a:pPr>
            <a:r>
              <a:rPr lang="sl-SI" sz="1600">
                <a:solidFill>
                  <a:schemeClr val="accent1"/>
                </a:solidFill>
              </a:rPr>
              <a:t>Naročite se na glasilo o kampanji:</a:t>
            </a:r>
          </a:p>
          <a:p>
            <a:pPr marL="189000" lvl="1" indent="0">
              <a:buSzPct val="120000"/>
              <a:buNone/>
            </a:pPr>
            <a:r>
              <a:rPr lang="sl-SI" sz="1600" b="1" u="sng">
                <a:solidFill>
                  <a:schemeClr val="accent1"/>
                </a:solidFill>
                <a:hlinkClick r:id="rId6">
                  <a:extLst>
                    <a:ext uri="{A12FA001-AC4F-418D-AE19-62706E023703}">
                      <ahyp:hlinkClr xmlns:ahyp="http://schemas.microsoft.com/office/drawing/2018/hyperlinkcolor" val="tx"/>
                    </a:ext>
                  </a:extLst>
                </a:hlinkClick>
              </a:rPr>
              <a:t>https://healthy-workplaces.eu/en/healthy-workplaces-newsletter</a:t>
            </a:r>
          </a:p>
          <a:p>
            <a:pPr lvl="1">
              <a:buSzPct val="120000"/>
              <a:buBlip>
                <a:blip r:embed="rId4"/>
              </a:buBlip>
            </a:pPr>
            <a:endParaRPr lang="en-US" sz="1600" b="1" dirty="0">
              <a:solidFill>
                <a:schemeClr val="accent1"/>
              </a:solidFill>
            </a:endParaRPr>
          </a:p>
          <a:p>
            <a:pPr>
              <a:buSzPct val="120000"/>
              <a:buBlip>
                <a:blip r:embed="rId4"/>
              </a:buBlip>
            </a:pPr>
            <a:endParaRPr lang="en-US" sz="500" dirty="0">
              <a:solidFill>
                <a:schemeClr val="accent1"/>
              </a:solidFill>
            </a:endParaRPr>
          </a:p>
          <a:p>
            <a:pPr marL="0" indent="0">
              <a:buSzPct val="120000"/>
              <a:buNone/>
            </a:pPr>
            <a:endParaRPr lang="en-US" sz="800" dirty="0">
              <a:solidFill>
                <a:schemeClr val="accent1"/>
              </a:solidFill>
            </a:endParaRPr>
          </a:p>
          <a:p>
            <a:pPr marL="0" indent="0">
              <a:buSzPct val="120000"/>
              <a:buNone/>
            </a:pPr>
            <a:endParaRPr lang="en-US" sz="800" dirty="0">
              <a:solidFill>
                <a:schemeClr val="accent1"/>
              </a:solidFill>
            </a:endParaRPr>
          </a:p>
          <a:p>
            <a:pPr>
              <a:buSzPct val="120000"/>
              <a:buBlip>
                <a:blip r:embed="rId4"/>
              </a:buBlip>
            </a:pPr>
            <a:r>
              <a:rPr lang="sl-SI" sz="1600">
                <a:solidFill>
                  <a:schemeClr val="accent1"/>
                </a:solidFill>
              </a:rPr>
              <a:t>Novosti o dejavnostih in dogodkih lahko spremljate tudi prek družbenih omrežij:</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p:txBody>
      </p:sp>
      <p:pic>
        <p:nvPicPr>
          <p:cNvPr id="6" name="Picture 14" descr="https://g.twimg.com/Twitter_logo_blue.png">
            <a:hlinkClick r:id="rId7"/>
            <a:extLst>
              <a:ext uri="{FF2B5EF4-FFF2-40B4-BE49-F238E27FC236}">
                <a16:creationId xmlns:a16="http://schemas.microsoft.com/office/drawing/2014/main" id="{D3E089A8-B42F-BE4F-A861-7BCC1F2CB12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66464" y="2931790"/>
            <a:ext cx="354287" cy="288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s://fbcdn-sphotos-b-a.akamaihd.net/hphotos-ak-xap1/t31.0-8/1271084_10152203108461729_809245696_o.png?dl=1">
            <a:hlinkClick r:id="rId9"/>
            <a:extLst>
              <a:ext uri="{FF2B5EF4-FFF2-40B4-BE49-F238E27FC236}">
                <a16:creationId xmlns:a16="http://schemas.microsoft.com/office/drawing/2014/main" id="{58B762EE-C070-0F4F-B862-66BE1D7E685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97895" y="29317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lh4.googleusercontent.com/9Difi9bypu9-FoUsfFWpX6odYLLjXQk_q0aPxZBSFynecMOSLoKRKWRWIfZdXRGOdXMZCahrLBG6vWrwIeT-A26iDjTucgFVCP0Fuzr79BHW5kLJ3sw">
            <a:hlinkClick r:id="rId11"/>
            <a:extLst>
              <a:ext uri="{FF2B5EF4-FFF2-40B4-BE49-F238E27FC236}">
                <a16:creationId xmlns:a16="http://schemas.microsoft.com/office/drawing/2014/main" id="{DE27942B-F58C-0648-B346-E78565C2BD2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863071" y="29317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cincoaescomunicacion.com/wp-content/uploads/2013/11/linkedin-3.jpg">
            <a:hlinkClick r:id="rId13"/>
            <a:extLst>
              <a:ext uri="{FF2B5EF4-FFF2-40B4-BE49-F238E27FC236}">
                <a16:creationId xmlns:a16="http://schemas.microsoft.com/office/drawing/2014/main" id="{C9029C70-40FF-9445-8577-70D817EA75C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328247" y="2931790"/>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5816" y="2912045"/>
            <a:ext cx="2183611" cy="307777"/>
          </a:xfrm>
          <a:prstGeom prst="rect">
            <a:avLst/>
          </a:prstGeom>
        </p:spPr>
        <p:txBody>
          <a:bodyPr wrap="none">
            <a:spAutoFit/>
          </a:bodyPr>
          <a:lstStyle/>
          <a:p>
            <a:r>
              <a:rPr lang="sl-SI" sz="1400" b="1">
                <a:solidFill>
                  <a:srgbClr val="ACC700"/>
                </a:solidFill>
              </a:rPr>
              <a:t>#EUhealthyworkplaces </a:t>
            </a:r>
          </a:p>
        </p:txBody>
      </p:sp>
    </p:spTree>
    <p:extLst>
      <p:ext uri="{BB962C8B-B14F-4D97-AF65-F5344CB8AC3E}">
        <p14:creationId xmlns:p14="http://schemas.microsoft.com/office/powerpoint/2010/main" val="65020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2400"/>
              <a:t>Uvod – delo na daljavo v domačem okolju in kostno-mišična obolenja </a:t>
            </a:r>
          </a:p>
        </p:txBody>
      </p:sp>
      <p:sp>
        <p:nvSpPr>
          <p:cNvPr id="3" name="Content Placeholder 2"/>
          <p:cNvSpPr>
            <a:spLocks noGrp="1"/>
          </p:cNvSpPr>
          <p:nvPr>
            <p:ph sz="half" idx="1"/>
          </p:nvPr>
        </p:nvSpPr>
        <p:spPr>
          <a:xfrm>
            <a:off x="539750" y="1348036"/>
            <a:ext cx="4680322" cy="3095922"/>
          </a:xfrm>
        </p:spPr>
        <p:txBody>
          <a:bodyPr anchor="t">
            <a:normAutofit/>
          </a:bodyPr>
          <a:lstStyle/>
          <a:p>
            <a:r>
              <a:rPr lang="sl-SI" sz="2000"/>
              <a:t>Pomen dela na daljavo v zadnjih letih narašča. </a:t>
            </a:r>
          </a:p>
          <a:p>
            <a:r>
              <a:rPr lang="sl-SI" sz="2000"/>
              <a:t>Čeprav prinaša delo na daljavo v domačem okolju morebitne prednosti, lahko hkrati tudi škoduje zdravju zaposlenih, ki delajo od doma, in prispeva k razvoju ali poslabšanju kostno-mišičnih obolenj.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491630"/>
            <a:ext cx="2778023" cy="2349414"/>
          </a:xfrm>
          <a:prstGeom prst="rect">
            <a:avLst/>
          </a:prstGeom>
        </p:spPr>
      </p:pic>
    </p:spTree>
    <p:extLst>
      <p:ext uri="{BB962C8B-B14F-4D97-AF65-F5344CB8AC3E}">
        <p14:creationId xmlns:p14="http://schemas.microsoft.com/office/powerpoint/2010/main" val="141083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2400"/>
              <a:t>Ocena tveganja</a:t>
            </a:r>
          </a:p>
        </p:txBody>
      </p:sp>
      <p:sp>
        <p:nvSpPr>
          <p:cNvPr id="3" name="Content Placeholder 2"/>
          <p:cNvSpPr>
            <a:spLocks noGrp="1"/>
          </p:cNvSpPr>
          <p:nvPr>
            <p:ph sz="half" idx="1"/>
          </p:nvPr>
        </p:nvSpPr>
        <p:spPr>
          <a:xfrm>
            <a:off x="539750" y="771550"/>
            <a:ext cx="7632700" cy="3455987"/>
          </a:xfrm>
        </p:spPr>
        <p:txBody>
          <a:bodyPr anchor="t">
            <a:noAutofit/>
          </a:bodyPr>
          <a:lstStyle/>
          <a:p>
            <a:pPr>
              <a:buClr>
                <a:schemeClr val="accent1"/>
              </a:buClr>
            </a:pPr>
            <a:r>
              <a:rPr lang="sl-SI" sz="1800"/>
              <a:t>Delo na daljavo mora biti vključeno v delodajalčevo obvezno oceno tveganja.</a:t>
            </a:r>
          </a:p>
          <a:p>
            <a:pPr>
              <a:buClr>
                <a:schemeClr val="accent1"/>
              </a:buClr>
            </a:pPr>
            <a:r>
              <a:rPr lang="sl-SI" sz="1800"/>
              <a:t>Razjasniti je treba (na podlagi zakonskih določil/politike podjetja):</a:t>
            </a:r>
          </a:p>
          <a:p>
            <a:pPr marL="914400" lvl="1" indent="-457200">
              <a:buClr>
                <a:schemeClr val="accent1"/>
              </a:buClr>
            </a:pPr>
            <a:r>
              <a:rPr lang="sl-SI" sz="1800"/>
              <a:t>kdo (kdaj/kako) ocenjuje tveganja;</a:t>
            </a:r>
          </a:p>
          <a:p>
            <a:pPr marL="914400" lvl="1" indent="-457200">
              <a:buClr>
                <a:schemeClr val="accent1"/>
              </a:buClr>
            </a:pPr>
            <a:r>
              <a:rPr lang="sl-SI" sz="1800"/>
              <a:t>delodajalec ocenjuje tveganja na podlagi informacij, ki jih posreduje delavec; </a:t>
            </a:r>
          </a:p>
          <a:p>
            <a:pPr marL="914400" lvl="1" indent="-457200">
              <a:buClr>
                <a:schemeClr val="accent1"/>
              </a:buClr>
            </a:pPr>
            <a:r>
              <a:rPr lang="sl-SI" sz="1800"/>
              <a:t>individualna ocena tveganja za vsakega zaposlenega, ki opravlja delo na daljavo (samoocena na podlagi orodja/priročnika/kontrolnega seznama, ki ga priskrbi delodajalec);</a:t>
            </a:r>
          </a:p>
          <a:p>
            <a:pPr marL="914400" lvl="1" indent="-457200">
              <a:buClr>
                <a:schemeClr val="accent1"/>
              </a:buClr>
            </a:pPr>
            <a:r>
              <a:rPr lang="sl-SI" sz="1800"/>
              <a:t>delodajalec/strokovnjak za preventivo lahko obisk na domu izvede z dovoljenjem zaposlenega. Brez dovoljenja se mora ocena tveganja izvesti na podlagi informacij, ki jih je podal zaposleni, ki dela od doma.</a:t>
            </a:r>
          </a:p>
        </p:txBody>
      </p:sp>
    </p:spTree>
    <p:extLst>
      <p:ext uri="{BB962C8B-B14F-4D97-AF65-F5344CB8AC3E}">
        <p14:creationId xmlns:p14="http://schemas.microsoft.com/office/powerpoint/2010/main" val="285110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478"/>
            <a:ext cx="8064896" cy="367200"/>
          </a:xfrm>
        </p:spPr>
        <p:txBody>
          <a:bodyPr/>
          <a:lstStyle/>
          <a:p>
            <a:r>
              <a:rPr lang="sl-SI" sz="2200"/>
              <a:t>Glavni dejavniki tveganja za kostno-mišična obolenja, ki so povezani z delom na daljavo</a:t>
            </a:r>
          </a:p>
        </p:txBody>
      </p:sp>
      <p:sp>
        <p:nvSpPr>
          <p:cNvPr id="3" name="Content Placeholder 2"/>
          <p:cNvSpPr>
            <a:spLocks noGrp="1"/>
          </p:cNvSpPr>
          <p:nvPr>
            <p:ph sz="half" idx="1"/>
          </p:nvPr>
        </p:nvSpPr>
        <p:spPr>
          <a:xfrm>
            <a:off x="575469" y="1419622"/>
            <a:ext cx="7632700" cy="2232247"/>
          </a:xfrm>
        </p:spPr>
        <p:txBody>
          <a:bodyPr>
            <a:normAutofit lnSpcReduction="10000"/>
          </a:bodyPr>
          <a:lstStyle/>
          <a:p>
            <a:pPr marL="342900" indent="-342900" fontAlgn="base">
              <a:buFont typeface="+mj-lt"/>
              <a:buAutoNum type="arabicPeriod"/>
            </a:pPr>
            <a:r>
              <a:rPr lang="sl-SI" sz="2000"/>
              <a:t>Ergonomija delovne postaje in s tem povezane telesne drže</a:t>
            </a:r>
          </a:p>
          <a:p>
            <a:pPr marL="342900" indent="-342900" fontAlgn="base">
              <a:buFont typeface="+mj-lt"/>
              <a:buAutoNum type="arabicPeriod"/>
            </a:pPr>
            <a:r>
              <a:rPr lang="sl-SI" sz="2000"/>
              <a:t>Dejavniki delovnega okolja</a:t>
            </a:r>
          </a:p>
          <a:p>
            <a:pPr marL="342900" indent="-342900" fontAlgn="base">
              <a:buFont typeface="+mj-lt"/>
              <a:buAutoNum type="arabicPeriod"/>
            </a:pPr>
            <a:r>
              <a:rPr lang="sl-SI" sz="2000"/>
              <a:t>Sedeči življenjski slog in fizična (ne)aktivnost</a:t>
            </a:r>
          </a:p>
          <a:p>
            <a:pPr marL="342900" indent="-342900" fontAlgn="base">
              <a:buFont typeface="+mj-lt"/>
              <a:buAutoNum type="arabicPeriod"/>
            </a:pPr>
            <a:r>
              <a:rPr lang="sl-SI" sz="2000"/>
              <a:t>Dejavniki organizacije dela</a:t>
            </a:r>
          </a:p>
          <a:p>
            <a:pPr marL="342900" indent="-342900" fontAlgn="base">
              <a:buFont typeface="+mj-lt"/>
              <a:buAutoNum type="arabicPeriod"/>
            </a:pPr>
            <a:r>
              <a:rPr lang="sl-SI" sz="2000"/>
              <a:t>Psihosocialni dejavniki tveganja</a:t>
            </a:r>
          </a:p>
          <a:p>
            <a:pPr marL="342900" indent="-342900" fontAlgn="base">
              <a:buFont typeface="+mj-lt"/>
              <a:buAutoNum type="arabicPeriod"/>
            </a:pPr>
            <a:r>
              <a:rPr lang="sl-SI" sz="2000"/>
              <a:t>Individualni dejavniki</a:t>
            </a:r>
          </a:p>
        </p:txBody>
      </p:sp>
    </p:spTree>
    <p:extLst>
      <p:ext uri="{BB962C8B-B14F-4D97-AF65-F5344CB8AC3E}">
        <p14:creationId xmlns:p14="http://schemas.microsoft.com/office/powerpoint/2010/main" val="127637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1. Ergonomija delovne postaje in telesne drže</a:t>
            </a:r>
          </a:p>
        </p:txBody>
      </p:sp>
      <p:sp>
        <p:nvSpPr>
          <p:cNvPr id="3" name="Content Placeholder 2"/>
          <p:cNvSpPr>
            <a:spLocks noGrp="1"/>
          </p:cNvSpPr>
          <p:nvPr>
            <p:ph sz="half" idx="1"/>
          </p:nvPr>
        </p:nvSpPr>
        <p:spPr>
          <a:xfrm>
            <a:off x="539750" y="699542"/>
            <a:ext cx="7992690" cy="3455987"/>
          </a:xfrm>
        </p:spPr>
        <p:txBody>
          <a:bodyPr anchor="t">
            <a:noAutofit/>
          </a:bodyPr>
          <a:lstStyle/>
          <a:p>
            <a:pPr fontAlgn="base"/>
            <a:r>
              <a:rPr lang="sl-SI" sz="2000"/>
              <a:t>Delo z računalnikom vključuje ponavljajoče se gibe, ki se večinoma izvajajo v neprekinjenem statičnem, predvsem sedečem položaju. </a:t>
            </a:r>
          </a:p>
          <a:p>
            <a:pPr fontAlgn="base"/>
            <a:r>
              <a:rPr lang="sl-SI" sz="2000"/>
              <a:t>To lahko pripomore k nastanku kostno-mišičnih obolenj, zlasti ob hkratni prisotnosti slabe ergonomije in pomanjkanja odmorov.</a:t>
            </a:r>
          </a:p>
          <a:p>
            <a:pPr fontAlgn="base"/>
            <a:r>
              <a:rPr lang="sl-SI" sz="2000"/>
              <a:t>Številni zaposleni, ki delajo na daljavo, uporabljajo prenosne računalnike in zasilne domače delovne postaje, kar vodi do nenaravne drže telesa in s tem do večjih kostno-mišičnih težav. </a:t>
            </a:r>
          </a:p>
          <a:p>
            <a:pPr fontAlgn="base"/>
            <a:r>
              <a:rPr lang="sl-SI" sz="2000"/>
              <a:t>Neprimeren položaj zaslona, tipkovnice ali miške in pomanjkanje podpore za podlaket vodijo v nelagodje in obremenitev mišic zgornjih okončin in hrbta.</a:t>
            </a:r>
          </a:p>
          <a:p>
            <a:endParaRPr lang="en-GB" sz="2000" dirty="0"/>
          </a:p>
        </p:txBody>
      </p:sp>
    </p:spTree>
    <p:extLst>
      <p:ext uri="{BB962C8B-B14F-4D97-AF65-F5344CB8AC3E}">
        <p14:creationId xmlns:p14="http://schemas.microsoft.com/office/powerpoint/2010/main" val="392975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l-SI" sz="2400"/>
              <a:t>2. Delovno okolje </a:t>
            </a:r>
          </a:p>
        </p:txBody>
      </p:sp>
      <p:sp>
        <p:nvSpPr>
          <p:cNvPr id="3" name="Content Placeholder 2"/>
          <p:cNvSpPr>
            <a:spLocks noGrp="1"/>
          </p:cNvSpPr>
          <p:nvPr>
            <p:ph sz="half" idx="1"/>
          </p:nvPr>
        </p:nvSpPr>
        <p:spPr>
          <a:xfrm>
            <a:off x="539750" y="915988"/>
            <a:ext cx="7632700" cy="3527970"/>
          </a:xfrm>
        </p:spPr>
        <p:txBody>
          <a:bodyPr anchor="t">
            <a:noAutofit/>
          </a:bodyPr>
          <a:lstStyle/>
          <a:p>
            <a:pPr fontAlgn="base"/>
            <a:r>
              <a:rPr lang="sl-SI" sz="1800"/>
              <a:t>Dokazi kažejo, da so dejavniki delovnega okolja, kot so težave zaradi bleščanja ali odseva, prepih, hrup in slaba kakovost zraka povezani s kostno-mišičnimi obolenji vratu in ramenskega obroča. </a:t>
            </a:r>
          </a:p>
          <a:p>
            <a:pPr fontAlgn="base"/>
            <a:r>
              <a:rPr lang="sl-SI" sz="1800"/>
              <a:t>Čeprav se okoljski dejavniki pri načrtovanju pisarn ustrezno upoštevajo, jih pri delu od doma pogosto spregledamo.</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1061" y="2678255"/>
            <a:ext cx="2952328" cy="1693720"/>
          </a:xfrm>
          <a:prstGeom prst="rect">
            <a:avLst/>
          </a:prstGeom>
        </p:spPr>
      </p:pic>
    </p:spTree>
    <p:extLst>
      <p:ext uri="{BB962C8B-B14F-4D97-AF65-F5344CB8AC3E}">
        <p14:creationId xmlns:p14="http://schemas.microsoft.com/office/powerpoint/2010/main" val="105807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9393" y="1563638"/>
            <a:ext cx="4174607"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0003" y="135000"/>
            <a:ext cx="8154445" cy="367200"/>
          </a:xfrm>
        </p:spPr>
        <p:txBody>
          <a:bodyPr/>
          <a:lstStyle/>
          <a:p>
            <a:pPr fontAlgn="base"/>
            <a:r>
              <a:rPr lang="sl-SI" sz="2400"/>
              <a:t>3. Sedeči življenjski slog in fizična aktivnost</a:t>
            </a:r>
          </a:p>
        </p:txBody>
      </p:sp>
      <p:sp>
        <p:nvSpPr>
          <p:cNvPr id="3" name="Content Placeholder 2"/>
          <p:cNvSpPr>
            <a:spLocks noGrp="1"/>
          </p:cNvSpPr>
          <p:nvPr>
            <p:ph sz="half" idx="1"/>
          </p:nvPr>
        </p:nvSpPr>
        <p:spPr>
          <a:xfrm>
            <a:off x="539552" y="915566"/>
            <a:ext cx="7632700" cy="3454471"/>
          </a:xfrm>
        </p:spPr>
        <p:txBody>
          <a:bodyPr anchor="t">
            <a:noAutofit/>
          </a:bodyPr>
          <a:lstStyle/>
          <a:p>
            <a:pPr fontAlgn="base"/>
            <a:r>
              <a:rPr lang="sl-SI" sz="2000"/>
              <a:t>Delo na daljavo od doma vključuje daljša obdobja sedenja z manjšim številom prekinitev dela v primerjavi z delom v pisarni. </a:t>
            </a:r>
          </a:p>
          <a:p>
            <a:pPr fontAlgn="base"/>
            <a:r>
              <a:rPr lang="sl-SI" sz="2000"/>
              <a:t>To lahko v kombinaciji s slabimi ergonomskimi delovnimi postajami povzroči povečanje kostno-mišičnih obolenj.</a:t>
            </a:r>
          </a:p>
          <a:p>
            <a:pPr fontAlgn="base"/>
            <a:r>
              <a:rPr lang="sl-SI" sz="2000"/>
              <a:t>Pomanjkanje gibanja med sedenjem vodi do večje obremenitve medvretenčnih ploščic in zmanjšuje kroženje krvi in dovod kisika do mišic. </a:t>
            </a:r>
          </a:p>
          <a:p>
            <a:pPr fontAlgn="base"/>
            <a:r>
              <a:rPr lang="sl-SI" sz="2000"/>
              <a:t>Tveganj za zdravje, povezanih s sedečim življenjskim slogom, ni mogoče popolnoma preprečiti s telesno vadbo v prostem času.</a:t>
            </a:r>
          </a:p>
          <a:p>
            <a:pPr fontAlgn="base"/>
            <a:endParaRPr lang="en-GB" sz="2000" dirty="0"/>
          </a:p>
        </p:txBody>
      </p:sp>
    </p:spTree>
    <p:extLst>
      <p:ext uri="{BB962C8B-B14F-4D97-AF65-F5344CB8AC3E}">
        <p14:creationId xmlns:p14="http://schemas.microsoft.com/office/powerpoint/2010/main" val="2105702916"/>
      </p:ext>
    </p:extLst>
  </p:cSld>
  <p:clrMapOvr>
    <a:masterClrMapping/>
  </p:clrMapOvr>
</p:sld>
</file>

<file path=ppt/theme/theme1.xml><?xml version="1.0" encoding="utf-8"?>
<a:theme xmlns:a="http://schemas.openxmlformats.org/drawingml/2006/main" name="1_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6759</TotalTime>
  <Words>4256</Words>
  <Application>Microsoft Office PowerPoint</Application>
  <PresentationFormat>Diaprojekcija na zaslonu (16:9)</PresentationFormat>
  <Paragraphs>257</Paragraphs>
  <Slides>31</Slides>
  <Notes>29</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31</vt:i4>
      </vt:variant>
    </vt:vector>
  </HeadingPairs>
  <TitlesOfParts>
    <vt:vector size="36" baseType="lpstr">
      <vt:lpstr>Arial</vt:lpstr>
      <vt:lpstr>Calibri</vt:lpstr>
      <vt:lpstr>Courier New</vt:lpstr>
      <vt:lpstr>Wingdings</vt:lpstr>
      <vt:lpstr>1_HWC2018-19_Template_16-9</vt:lpstr>
      <vt:lpstr>PowerPointova predstavitev</vt:lpstr>
      <vt:lpstr>PowerPointova predstavitev</vt:lpstr>
      <vt:lpstr>Uvod – delo na daljavo v domačem okolju </vt:lpstr>
      <vt:lpstr>Uvod – delo na daljavo v domačem okolju in kostno-mišična obolenja </vt:lpstr>
      <vt:lpstr>Ocena tveganja</vt:lpstr>
      <vt:lpstr>Glavni dejavniki tveganja za kostno-mišična obolenja, ki so povezani z delom na daljavo</vt:lpstr>
      <vt:lpstr>1. Ergonomija delovne postaje in telesne drže</vt:lpstr>
      <vt:lpstr>2. Delovno okolje </vt:lpstr>
      <vt:lpstr>3. Sedeči življenjski slog in fizična aktivnost</vt:lpstr>
      <vt:lpstr>4. Organizacija dela</vt:lpstr>
      <vt:lpstr>5. Psihosocialni dejavniki 1 – negativni dejavniki</vt:lpstr>
      <vt:lpstr>5. Psihosocialni dejavniki 2 – pozitivni dejavniki</vt:lpstr>
      <vt:lpstr>6. Individualni dejavniki </vt:lpstr>
      <vt:lpstr>Preventivni/zaščitni pristopi k obravnavi dejavnikov tveganja kostno-mišičnih obolenj, povezanih z delom na daljavo od doma</vt:lpstr>
      <vt:lpstr>1. Zasnova delovnega mesta in ergonomija</vt:lpstr>
      <vt:lpstr>1. Zasnova delovnega mesta in ergonomija – pisarniški stol </vt:lpstr>
      <vt:lpstr>1. Zasnova delovnega mesta in ergonomija – pisarniška miza </vt:lpstr>
      <vt:lpstr>1. Zasnova delovnega mesta in ergonomija – zaslon</vt:lpstr>
      <vt:lpstr>1. Zasnova delovnega mesta in ergonomija – miška in tipkovnica</vt:lpstr>
      <vt:lpstr>1. Zasnova delovnega mesta in ergonomija – stojalo za dokumente</vt:lpstr>
      <vt:lpstr>2. Delovno okolje – osvetlitev </vt:lpstr>
      <vt:lpstr>2. Delovno okolje – zrak in temperatura </vt:lpstr>
      <vt:lpstr>2. Delovno okolje – ozadje</vt:lpstr>
      <vt:lpstr>3. Sedeči življenjski slog</vt:lpstr>
      <vt:lpstr>3. Sedeči življenjski slog – nasveti za gibanje</vt:lpstr>
      <vt:lpstr>3. Sedeči življenjski slog – nasveti za gibanje 2</vt:lpstr>
      <vt:lpstr>4. Organizacija dela</vt:lpstr>
      <vt:lpstr>5. Psihosocialni dejavniki</vt:lpstr>
      <vt:lpstr>5. Psihosocialni dejavniki – družbena izolacija/podpora</vt:lpstr>
      <vt:lpstr>5. Psihosocialni dejavniki – delovna obremenitev</vt:lpstr>
      <vt:lpstr>Pridružite se nam in naredimo breme lažje!</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Lučka Böhm</cp:lastModifiedBy>
  <cp:revision>727</cp:revision>
  <cp:lastPrinted>2019-10-04T15:07:06Z</cp:lastPrinted>
  <dcterms:created xsi:type="dcterms:W3CDTF">2015-10-14T15:05:30Z</dcterms:created>
  <dcterms:modified xsi:type="dcterms:W3CDTF">2024-10-07T09:06:44Z</dcterms:modified>
  <cp:category/>
</cp:coreProperties>
</file>